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42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12.xml" ContentType="application/vnd.openxmlformats-officedocument.theme+xml"/>
  <Override PartName="/ppt/theme/theme11.xml" ContentType="application/vnd.openxmlformats-officedocument.theme+xml"/>
  <Override PartName="/ppt/theme/theme10.xml" ContentType="application/vnd.openxmlformats-officedocument.theme+xml"/>
  <Override PartName="/ppt/theme/themeOverride2.xml" ContentType="application/vnd.openxmlformats-officedocument.themeOverride+xml"/>
  <Override PartName="/ppt/theme/themeOverride1.xml" ContentType="application/vnd.openxmlformats-officedocument.themeOverride+xml"/>
  <Override PartName="/ppt/theme/theme9.xml" ContentType="application/vnd.openxmlformats-officedocument.theme+xml"/>
  <Override PartName="/ppt/authors.xml" ContentType="application/vnd.ms-powerpoint.author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23" r:id="rId2"/>
    <p:sldMasterId id="2147483726" r:id="rId3"/>
    <p:sldMasterId id="2147483738" r:id="rId4"/>
    <p:sldMasterId id="2147483648" r:id="rId5"/>
    <p:sldMasterId id="2147483757" r:id="rId6"/>
    <p:sldMasterId id="2147483756" r:id="rId7"/>
    <p:sldMasterId id="2147483755" r:id="rId8"/>
    <p:sldMasterId id="2147483754" r:id="rId9"/>
    <p:sldMasterId id="2147483759" r:id="rId10"/>
    <p:sldMasterId id="2147483761" r:id="rId11"/>
  </p:sldMasterIdLst>
  <p:notesMasterIdLst>
    <p:notesMasterId r:id="rId29"/>
  </p:notesMasterIdLst>
  <p:sldIdLst>
    <p:sldId id="2145707651" r:id="rId12"/>
    <p:sldId id="2145707664" r:id="rId13"/>
    <p:sldId id="2145707649" r:id="rId14"/>
    <p:sldId id="2145708472" r:id="rId15"/>
    <p:sldId id="2145708473" r:id="rId16"/>
    <p:sldId id="2145707666" r:id="rId17"/>
    <p:sldId id="2145708474" r:id="rId18"/>
    <p:sldId id="2145707667" r:id="rId19"/>
    <p:sldId id="2145708469" r:id="rId20"/>
    <p:sldId id="2145708467" r:id="rId21"/>
    <p:sldId id="2145707668" r:id="rId22"/>
    <p:sldId id="2145708476" r:id="rId23"/>
    <p:sldId id="314" r:id="rId24"/>
    <p:sldId id="2145707671" r:id="rId25"/>
    <p:sldId id="2145708475" r:id="rId26"/>
    <p:sldId id="2145708477" r:id="rId27"/>
    <p:sldId id="2145707663" r:id="rId28"/>
  </p:sldIdLst>
  <p:sldSz cx="12192000" cy="6858000"/>
  <p:notesSz cx="6800850" cy="99329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3D78F6C-9F62-0ACC-EF90-577170A10E01}" name="Rodrigo CAVALCANTI" initials="RC" userId="S::rcavalcanti@esante-centre.fr::80431c6d-324b-4dc0-8d4e-9d9b9ee401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9FDB"/>
    <a:srgbClr val="F3CE35"/>
    <a:srgbClr val="DA9B40"/>
    <a:srgbClr val="EFE8ED"/>
    <a:srgbClr val="DA9B3F"/>
    <a:srgbClr val="D8BB97"/>
    <a:srgbClr val="4783B6"/>
    <a:srgbClr val="46B384"/>
    <a:srgbClr val="292558"/>
    <a:srgbClr val="2A24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75" autoAdjust="0"/>
    <p:restoredTop sz="88321" autoAdjust="0"/>
  </p:normalViewPr>
  <p:slideViewPr>
    <p:cSldViewPr snapToGrid="0" showGuides="1">
      <p:cViewPr varScale="1">
        <p:scale>
          <a:sx n="98" d="100"/>
          <a:sy n="98" d="100"/>
        </p:scale>
        <p:origin x="136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0" d="100"/>
          <a:sy n="50" d="100"/>
        </p:scale>
        <p:origin x="2886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34" Type="http://schemas.microsoft.com/office/2018/10/relationships/authors" Target="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theme" Target="theme/theme1.xml"/><Relationship Id="rId37" Type="http://schemas.openxmlformats.org/officeDocument/2006/relationships/customXml" Target="../customXml/item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customXml" Target="../customXml/item2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presProps" Target="presProps.xml"/><Relationship Id="rId35" Type="http://schemas.openxmlformats.org/officeDocument/2006/relationships/customXml" Target="../customXml/item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7035" cy="498374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2241" y="1"/>
            <a:ext cx="2947035" cy="498374"/>
          </a:xfrm>
          <a:prstGeom prst="rect">
            <a:avLst/>
          </a:prstGeom>
        </p:spPr>
        <p:txBody>
          <a:bodyPr vert="horz" lIns="91458" tIns="45729" rIns="91458" bIns="45729" rtlCol="0"/>
          <a:lstStyle>
            <a:lvl1pPr algn="r">
              <a:defRPr sz="1200"/>
            </a:lvl1pPr>
          </a:lstStyle>
          <a:p>
            <a:fld id="{3480EFD0-D151-4465-A40F-C1BDC4E63755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8" tIns="45729" rIns="91458" bIns="45729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0086" y="4780250"/>
            <a:ext cx="5440680" cy="3911114"/>
          </a:xfrm>
          <a:prstGeom prst="rect">
            <a:avLst/>
          </a:prstGeom>
        </p:spPr>
        <p:txBody>
          <a:bodyPr vert="horz" lIns="91458" tIns="45729" rIns="91458" bIns="45729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4616"/>
            <a:ext cx="2947035" cy="498373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2241" y="9434616"/>
            <a:ext cx="2947035" cy="498373"/>
          </a:xfrm>
          <a:prstGeom prst="rect">
            <a:avLst/>
          </a:prstGeom>
        </p:spPr>
        <p:txBody>
          <a:bodyPr vert="horz" lIns="91458" tIns="45729" rIns="91458" bIns="45729" rtlCol="0" anchor="b"/>
          <a:lstStyle>
            <a:lvl1pPr algn="r">
              <a:defRPr sz="1200"/>
            </a:lvl1pPr>
          </a:lstStyle>
          <a:p>
            <a:fld id="{3DDD45F6-FB7D-4E24-A2B4-6DC0BF4A33C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037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Et si je vous disais qu’en 2026, le plus grand risque cyber n’était pas le ransomware, mais une décision.</a:t>
            </a:r>
          </a:p>
          <a:p>
            <a:r>
              <a:rPr lang="fr-FR" dirty="0"/>
              <a:t>La décision de faire l’autruche.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D45F6-FB7D-4E24-A2B4-6DC0BF4A33C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3642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0B8DF-1CA5-B0E1-BF0C-9232507AF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6DB2756-DCAA-12A3-4638-F8AC0AF531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7540413-C8BB-4CC8-D4D9-4EF74332F9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Sur le smishing par SMS : 33700.</a:t>
            </a:r>
          </a:p>
          <a:p>
            <a:r>
              <a:rPr lang="fr-FR" dirty="0"/>
              <a:t>Bonne pratique : on ne transfère jamais un mail de suspicion de phishing. Signaler via </a:t>
            </a:r>
            <a:r>
              <a:rPr lang="fr-FR" dirty="0" err="1"/>
              <a:t>outlook</a:t>
            </a:r>
            <a:r>
              <a:rPr lang="fr-FR" dirty="0"/>
              <a:t>, ou alors un </a:t>
            </a:r>
            <a:r>
              <a:rPr lang="fr-FR" dirty="0" err="1"/>
              <a:t>screenshot</a:t>
            </a:r>
            <a:r>
              <a:rPr lang="fr-FR" dirty="0"/>
              <a:t> et vous envoyez à un référent informatique.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DB2F204-2B98-D2EA-D14D-6AFE9FFFC2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D45F6-FB7D-4E24-A2B4-6DC0BF4A33C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5464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C6781-5D16-0F4B-BC05-096431962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32C7D84-DF46-58A5-C1D0-9FFB1807D7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8B38A3B-0A66-4E12-FA74-8F85E3F801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BE319C6-D1E0-02E9-783C-76D03A944B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D45F6-FB7D-4E24-A2B4-6DC0BF4A33C9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11615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A69D4-3D95-2344-4F48-667C42ED6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80F2F5B-FF41-98E0-6167-FDE915A5BD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06E25A0-D23C-FDDA-503A-A83D07DCEF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52AF6F-DFAF-F9DA-08A3-DB1F48BAFA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D45F6-FB7D-4E24-A2B4-6DC0BF4A33C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967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srgbClr val="000000"/>
                </a:solidFill>
                <a:latin typeface="Helvetica" pitchFamily="2" charset="0"/>
              </a:rPr>
              <a:t>Il est risque n°1 pour les entreprises en 2024 selon le baromètre des risques réalisé par Allianz.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>
              <a:solidFill>
                <a:srgbClr val="000000"/>
              </a:solidFill>
              <a:latin typeface="Helvetica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srgbClr val="000000"/>
                </a:solidFill>
                <a:latin typeface="Helvetica" pitchFamily="2" charset="0"/>
              </a:rPr>
              <a:t>Le RGPD exige une sensibilisation des collaborateurs.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BAC551-D293-1649-AC28-4AAC8602DC1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72216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3CA18-F8B3-8518-F5D5-5E71050FF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FAE708-1613-1AF9-DED3-D6EE69A9EB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B26C765-A5FD-55F8-E003-ED4E35AD12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0" i="0" u="none" strike="noStrike" dirty="0">
                <a:solidFill>
                  <a:srgbClr val="212930"/>
                </a:solidFill>
                <a:effectLst/>
                <a:latin typeface="DM Sans" panose="020F0502020204030204" pitchFamily="34" charset="0"/>
              </a:rPr>
              <a:t>Le principe du moindre privilège fait référence à un concept de sécurité dans lequel on accorde à un utilisateur le niveau d’accès (ou les permissions) minimum requis pour accomplir son travail.</a:t>
            </a:r>
          </a:p>
          <a:p>
            <a:endParaRPr lang="fr-FR" b="0" i="0" u="none" strike="noStrike" dirty="0">
              <a:solidFill>
                <a:srgbClr val="212930"/>
              </a:solidFill>
              <a:effectLst/>
              <a:latin typeface="DM Sans" panose="020F0502020204030204" pitchFamily="34" charset="0"/>
            </a:endParaRPr>
          </a:p>
          <a:p>
            <a:r>
              <a:rPr lang="fr-FR" b="0" i="0" u="none" strike="noStrike" dirty="0">
                <a:solidFill>
                  <a:srgbClr val="040C28"/>
                </a:solidFill>
                <a:effectLst/>
                <a:latin typeface="Google Sans"/>
              </a:rPr>
              <a:t>Droit d’en connaître : Règle qui limite le partage d'une information aux personnes qui justifient non seulement du niveau d'habilitation nécessaire mais aussi de la nécessité de la connaître</a:t>
            </a:r>
            <a:r>
              <a:rPr lang="fr-FR" b="0" i="0" u="none" strike="noStrike" dirty="0">
                <a:solidFill>
                  <a:srgbClr val="1F1F1F"/>
                </a:solidFill>
                <a:effectLst/>
                <a:latin typeface="Google Sans"/>
              </a:rPr>
              <a:t>.</a:t>
            </a:r>
          </a:p>
          <a:p>
            <a:endParaRPr lang="fr-FR" b="0" i="0" u="none" strike="noStrike" dirty="0">
              <a:solidFill>
                <a:srgbClr val="1F1F1F"/>
              </a:solidFill>
              <a:effectLst/>
              <a:latin typeface="Google Sans"/>
            </a:endParaRPr>
          </a:p>
          <a:p>
            <a:r>
              <a:rPr lang="fr-FR" b="0" i="0" u="none" strike="noStrike" dirty="0">
                <a:solidFill>
                  <a:srgbClr val="1F1F1F"/>
                </a:solidFill>
                <a:effectLst/>
                <a:latin typeface="Google Sans"/>
              </a:rPr>
              <a:t>La défense en profondeur : on prend l’exemple du château fort. </a:t>
            </a:r>
            <a:r>
              <a:rPr lang="fr-FR" b="0" i="0" u="none" strike="noStrike" dirty="0">
                <a:solidFill>
                  <a:srgbClr val="131313"/>
                </a:solidFill>
                <a:effectLst/>
                <a:latin typeface="Inter"/>
              </a:rPr>
              <a:t>L'idée de la Défense en profondeur, c'est d'avoir plusieurs couches de protection. Si un cybercriminel passe une couche, il y en a encore plusieurs autres pour l'arrêter. C'est comme ça qu'on protège les informations importantes en cybersécurité !</a:t>
            </a:r>
          </a:p>
          <a:p>
            <a:endParaRPr lang="fr-FR" b="0" i="0" u="none" strike="noStrike" dirty="0">
              <a:solidFill>
                <a:srgbClr val="131313"/>
              </a:solidFill>
              <a:effectLst/>
              <a:latin typeface="Inter"/>
            </a:endParaRPr>
          </a:p>
          <a:p>
            <a:r>
              <a:rPr lang="fr-FR" b="0" i="0" u="none" strike="noStrike" dirty="0">
                <a:solidFill>
                  <a:srgbClr val="131313"/>
                </a:solidFill>
                <a:effectLst/>
                <a:latin typeface="Inter"/>
              </a:rPr>
              <a:t>Ex : </a:t>
            </a:r>
            <a:r>
              <a:rPr lang="fr-FR" b="0" i="0" u="none" strike="noStrike" dirty="0" err="1">
                <a:solidFill>
                  <a:srgbClr val="131313"/>
                </a:solidFill>
                <a:effectLst/>
                <a:latin typeface="Inter"/>
              </a:rPr>
              <a:t>parefeu</a:t>
            </a:r>
            <a:r>
              <a:rPr lang="fr-FR" b="0" i="0" u="none" strike="noStrike" dirty="0">
                <a:solidFill>
                  <a:srgbClr val="131313"/>
                </a:solidFill>
                <a:effectLst/>
                <a:latin typeface="Inter"/>
              </a:rPr>
              <a:t>, puis logiciels antivirus, puis MDP/authentification, puis d’autres logiciels de détection, puis chiffrement des données… </a:t>
            </a: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16345D2-AF28-2762-52C5-7BBA03E802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D45F6-FB7D-4E24-A2B4-6DC0BF4A33C9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25341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2331F-7278-5E31-DDFE-AE07E6FE1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21B4CCB-1675-89B0-8956-35C9C5913B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2156A97-2FF1-55B4-1475-CDA6F0F150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FC44EC-3F38-FFC4-BBA0-F77FB26812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D45F6-FB7D-4E24-A2B4-6DC0BF4A33C9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38108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AC850-9B98-E45D-6A8F-E20DF1AB63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81F5223-E4D9-195A-EFC5-88BB451E8E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D9F4700-31B5-B54D-A902-5054B28CB5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ON SENSIBILISE – HUMAIN EST LE MAILLON FORT.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8D504C-4256-F9BB-FEAE-6926441B73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D45F6-FB7D-4E24-A2B4-6DC0BF4A33C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23777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>
              <a:lnSpc>
                <a:spcPts val="1500"/>
              </a:lnSpc>
              <a:buNone/>
            </a:pPr>
            <a:r>
              <a:rPr lang="fr-FR" sz="1200" b="1" i="0" dirty="0">
                <a:effectLst/>
                <a:latin typeface="Segoe UI" panose="020B0502040204020203" pitchFamily="34" charset="0"/>
              </a:rPr>
              <a:t>Chaque clic compte.</a:t>
            </a:r>
            <a:br>
              <a:rPr lang="fr-FR" sz="1200" b="0" i="0" dirty="0">
                <a:effectLst/>
                <a:latin typeface="Segoe UI" panose="020B0502040204020203" pitchFamily="34" charset="0"/>
              </a:rPr>
            </a:br>
            <a:r>
              <a:rPr lang="fr-FR" sz="1200" b="1" i="0" dirty="0">
                <a:effectLst/>
                <a:latin typeface="Segoe UI" panose="020B0502040204020203" pitchFamily="34" charset="0"/>
              </a:rPr>
              <a:t>Chaque habitude compte.</a:t>
            </a:r>
            <a:br>
              <a:rPr lang="fr-FR" sz="1200" b="0" i="0" dirty="0">
                <a:effectLst/>
                <a:latin typeface="Segoe UI" panose="020B0502040204020203" pitchFamily="34" charset="0"/>
              </a:rPr>
            </a:br>
            <a:r>
              <a:rPr lang="fr-FR" sz="1200" b="1" i="0" dirty="0">
                <a:effectLst/>
                <a:latin typeface="Segoe UI" panose="020B0502040204020203" pitchFamily="34" charset="0"/>
              </a:rPr>
              <a:t>Chaque seconde d’inattention peut devenir une faille.</a:t>
            </a:r>
          </a:p>
          <a:p>
            <a:pPr fontAlgn="t">
              <a:lnSpc>
                <a:spcPts val="1500"/>
              </a:lnSpc>
              <a:buNone/>
            </a:pPr>
            <a:endParaRPr lang="fr-FR" sz="1200" b="0" i="0" dirty="0"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fr-FR" sz="1200" b="0" i="0" dirty="0">
                <a:effectLst/>
                <a:latin typeface="Segoe UI" panose="020B0502040204020203" pitchFamily="34" charset="0"/>
              </a:rPr>
              <a:t>La vérité, c’est que </a:t>
            </a:r>
            <a:r>
              <a:rPr lang="fr-FR" sz="1200" b="1" i="0" dirty="0">
                <a:effectLst/>
                <a:latin typeface="Segoe UI" panose="020B0502040204020203" pitchFamily="34" charset="0"/>
              </a:rPr>
              <a:t>la cybersécurité n’est pas QUE un sujet d’expert.</a:t>
            </a:r>
            <a:br>
              <a:rPr lang="fr-FR" sz="1200" b="0" i="0" dirty="0">
                <a:effectLst/>
                <a:latin typeface="Segoe UI" panose="020B0502040204020203" pitchFamily="34" charset="0"/>
              </a:rPr>
            </a:br>
            <a:br>
              <a:rPr lang="fr-FR" sz="1200" b="0" i="0" dirty="0">
                <a:effectLst/>
                <a:latin typeface="Segoe UI" panose="020B0502040204020203" pitchFamily="34" charset="0"/>
              </a:rPr>
            </a:br>
            <a:r>
              <a:rPr lang="fr-FR" sz="1200" b="0" i="0" dirty="0">
                <a:effectLst/>
                <a:latin typeface="Segoe UI" panose="020B0502040204020203" pitchFamily="34" charset="0"/>
              </a:rPr>
              <a:t>👉 Ce sont des gestes simples, répétés, qui protègent vos patients et votre activité.</a:t>
            </a:r>
          </a:p>
          <a:p>
            <a:pPr fontAlgn="t">
              <a:lnSpc>
                <a:spcPts val="1500"/>
              </a:lnSpc>
              <a:buNone/>
            </a:pPr>
            <a:r>
              <a:rPr lang="fr-FR" sz="1200" b="0" i="0" dirty="0">
                <a:effectLst/>
                <a:latin typeface="Segoe UI" panose="020B0502040204020203" pitchFamily="34" charset="0"/>
              </a:rPr>
              <a:t>Car aujourd’hui, les cyberattaques ne visent pas seulement “les grosses organisations”.</a:t>
            </a:r>
            <a:br>
              <a:rPr lang="fr-FR" sz="1200" b="0" i="0" dirty="0">
                <a:effectLst/>
                <a:latin typeface="Segoe UI" panose="020B0502040204020203" pitchFamily="34" charset="0"/>
              </a:rPr>
            </a:br>
            <a:r>
              <a:rPr lang="fr-FR" sz="1200" b="0" i="0" dirty="0">
                <a:effectLst/>
                <a:latin typeface="Segoe UI" panose="020B0502040204020203" pitchFamily="34" charset="0"/>
              </a:rPr>
              <a:t>Elles visent </a:t>
            </a:r>
            <a:r>
              <a:rPr lang="fr-FR" sz="1200" b="1" i="0" dirty="0">
                <a:effectLst/>
                <a:latin typeface="Segoe UI" panose="020B0502040204020203" pitchFamily="34" charset="0"/>
              </a:rPr>
              <a:t>les plus accessibles</a:t>
            </a:r>
            <a:r>
              <a:rPr lang="fr-FR" sz="1200" b="0" i="0" dirty="0">
                <a:effectLst/>
                <a:latin typeface="Segoe UI" panose="020B0502040204020203" pitchFamily="34" charset="0"/>
              </a:rPr>
              <a:t>. </a:t>
            </a:r>
            <a:r>
              <a:rPr lang="fr-FR" sz="1200" b="1" i="0" dirty="0">
                <a:effectLst/>
                <a:latin typeface="Segoe UI" panose="020B0502040204020203" pitchFamily="34" charset="0"/>
              </a:rPr>
              <a:t>ceux qui n’ont pas le temps</a:t>
            </a:r>
            <a:r>
              <a:rPr lang="fr-FR" sz="1200" b="0" i="0" dirty="0">
                <a:effectLst/>
                <a:latin typeface="Segoe UI" panose="020B0502040204020203" pitchFamily="34" charset="0"/>
              </a:rPr>
              <a:t>. </a:t>
            </a:r>
            <a:r>
              <a:rPr lang="fr-FR" sz="1200" b="1" i="0" dirty="0">
                <a:effectLst/>
                <a:latin typeface="Segoe UI" panose="020B0502040204020203" pitchFamily="34" charset="0"/>
              </a:rPr>
              <a:t>ceux qui pensent : “Pourquoi moi ?”</a:t>
            </a:r>
            <a:endParaRPr lang="fr-FR" sz="1200" b="0" i="0" dirty="0"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endParaRPr lang="fr-FR" sz="1200" b="0" i="0" dirty="0"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fr-FR" sz="1200" b="0" i="0" dirty="0">
                <a:effectLst/>
                <a:latin typeface="Segoe UI" panose="020B0502040204020203" pitchFamily="34" charset="0"/>
              </a:rPr>
              <a:t>Alors voilà mon message final :</a:t>
            </a:r>
          </a:p>
          <a:p>
            <a:pPr fontAlgn="t">
              <a:lnSpc>
                <a:spcPts val="1500"/>
              </a:lnSpc>
              <a:buNone/>
            </a:pPr>
            <a:r>
              <a:rPr lang="fr-FR" sz="1200" b="1" i="0" dirty="0">
                <a:effectLst/>
                <a:latin typeface="Segoe UI" panose="020B0502040204020203" pitchFamily="34" charset="0"/>
              </a:rPr>
              <a:t>Vous n’avez pas besoin d’être experts.</a:t>
            </a:r>
            <a:br>
              <a:rPr lang="fr-FR" sz="1200" b="0" i="0" dirty="0">
                <a:effectLst/>
                <a:latin typeface="Segoe UI" panose="020B0502040204020203" pitchFamily="34" charset="0"/>
              </a:rPr>
            </a:br>
            <a:r>
              <a:rPr lang="fr-FR" sz="1200" b="1" i="0" dirty="0">
                <a:effectLst/>
                <a:latin typeface="Segoe UI" panose="020B0502040204020203" pitchFamily="34" charset="0"/>
              </a:rPr>
              <a:t>Vous avez juste besoin d’adopter quelques bons réflexes.</a:t>
            </a:r>
            <a:br>
              <a:rPr lang="fr-FR" sz="1200" b="0" i="0" dirty="0">
                <a:effectLst/>
                <a:latin typeface="Segoe UI" panose="020B0502040204020203" pitchFamily="34" charset="0"/>
              </a:rPr>
            </a:br>
            <a:r>
              <a:rPr lang="fr-FR" sz="1200" b="1" i="0" dirty="0">
                <a:effectLst/>
                <a:latin typeface="Segoe UI" panose="020B0502040204020203" pitchFamily="34" charset="0"/>
              </a:rPr>
              <a:t>Et vous pouvez commencer dès aujourd’hui.</a:t>
            </a:r>
          </a:p>
          <a:p>
            <a:pPr fontAlgn="t">
              <a:lnSpc>
                <a:spcPts val="1500"/>
              </a:lnSpc>
              <a:buNone/>
            </a:pPr>
            <a:endParaRPr lang="fr-FR" sz="1200" b="0" i="0" dirty="0"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fr-FR" sz="1200" b="0" i="0" dirty="0">
                <a:effectLst/>
                <a:latin typeface="Segoe UI" panose="020B0502040204020203" pitchFamily="34" charset="0"/>
              </a:rPr>
              <a:t>Parce que la cybersécurité, ce n’est pas empêcher les catastrophes.</a:t>
            </a:r>
            <a:br>
              <a:rPr lang="fr-FR" sz="1200" b="0" i="0" dirty="0">
                <a:effectLst/>
                <a:latin typeface="Segoe UI" panose="020B0502040204020203" pitchFamily="34" charset="0"/>
              </a:rPr>
            </a:br>
            <a:r>
              <a:rPr lang="fr-FR" sz="1200" b="0" i="0" dirty="0">
                <a:effectLst/>
                <a:latin typeface="Segoe UI" panose="020B0502040204020203" pitchFamily="34" charset="0"/>
              </a:rPr>
              <a:t>C’est éviter qu’elles n’arrivent </a:t>
            </a:r>
            <a:r>
              <a:rPr lang="fr-FR" sz="1200" b="0" i="1" dirty="0">
                <a:effectLst/>
                <a:latin typeface="Segoe UI" panose="020B0502040204020203" pitchFamily="34" charset="0"/>
              </a:rPr>
              <a:t>tout court</a:t>
            </a:r>
            <a:r>
              <a:rPr lang="fr-FR" sz="1200" b="0" i="0" dirty="0">
                <a:effectLst/>
                <a:latin typeface="Segoe UI" panose="020B0502040204020203" pitchFamily="34" charset="0"/>
              </a:rPr>
              <a:t>.</a:t>
            </a:r>
            <a:br>
              <a:rPr lang="fr-FR" sz="1200" b="0" i="0" dirty="0">
                <a:effectLst/>
                <a:latin typeface="Segoe UI" panose="020B0502040204020203" pitchFamily="34" charset="0"/>
              </a:rPr>
            </a:br>
            <a:endParaRPr lang="fr-FR" sz="1200" b="0" i="0" dirty="0">
              <a:effectLst/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fr-FR" sz="1200" b="0" i="0" dirty="0">
                <a:effectLst/>
                <a:latin typeface="Segoe UI" panose="020B0502040204020203" pitchFamily="34" charset="0"/>
              </a:rPr>
              <a:t>Cyber-Merci ! &lt;3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D45F6-FB7D-4E24-A2B4-6DC0BF4A33C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0682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D45F6-FB7D-4E24-A2B4-6DC0BF4A33C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913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D45F6-FB7D-4E24-A2B4-6DC0BF4A33C9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0962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650C9-E2C9-A4A7-9637-DA3BE595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8E900AC-4318-1ADD-74E4-0F98734557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3E0165-4203-1BEE-2127-E479323ED5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3 copies de vos données ;2 types de supports ;1 copie dans un autre site ;1 copie isolée ou immuable ;0 restauration ratée lors des tests. </a:t>
            </a:r>
          </a:p>
          <a:p>
            <a:endParaRPr lang="fr-FR" dirty="0"/>
          </a:p>
          <a:p>
            <a:r>
              <a:rPr lang="fr-FR" dirty="0"/>
              <a:t>Les attaques récentes montrent une autre faiblesse : les rançongiciels ciblent aussi les sauvegardes connectées au réseau. Lorsqu’un attaquant obtient des droits d’administration, il peut chiffrer ou supprimer des dépôts entiers, y compris ceux qui se trouvaient supposés vous protéger.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AF696C4-E957-1086-517F-3F7DEA9492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D45F6-FB7D-4E24-A2B4-6DC0BF4A33C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37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D07D4-DA0F-83AE-72B4-7E281B963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DD7B910-0004-9CF0-9B40-34F2718509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EC28F5B-DF9C-2EEB-89C5-C8AA002D8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C2B3052-DF91-E244-EF69-3E48EBA43A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D45F6-FB7D-4E24-A2B4-6DC0BF4A33C9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87953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59EE9-7052-B5B9-A979-7818E9EE0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06800AE-E11C-7437-CCFB-FF3C1E5F62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416F30-4D32-BEDB-3983-27E25C7E86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12ABCB-9AAF-71EB-721F-A357EBFA31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D45F6-FB7D-4E24-A2B4-6DC0BF4A33C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7877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7B2C7-11E2-AFC4-C951-F8CE324DC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FADED6-CCA0-ED17-2090-D200830E19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C777D4E-E2A3-28AD-8AFA-67C88BFB7D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346064B-12AB-7036-78F0-30994C5EDA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D45F6-FB7D-4E24-A2B4-6DC0BF4A33C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3594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FB5B8-563A-D190-0C64-86384AB94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B33DF5-8C57-2D22-6C0A-37DDA5017E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73D77D0-BBBC-28F2-3089-C7152FDA38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Sur le smishing par SMS : 33700.</a:t>
            </a:r>
          </a:p>
          <a:p>
            <a:r>
              <a:rPr lang="fr-FR" dirty="0"/>
              <a:t>Bonne pratique : on ne transfère jamais un mail de suspicion de phishing. Signaler via </a:t>
            </a:r>
            <a:r>
              <a:rPr lang="fr-FR" dirty="0" err="1"/>
              <a:t>outlook</a:t>
            </a:r>
            <a:r>
              <a:rPr lang="fr-FR" dirty="0"/>
              <a:t>, ou alors un </a:t>
            </a:r>
            <a:r>
              <a:rPr lang="fr-FR" dirty="0" err="1"/>
              <a:t>screenshot</a:t>
            </a:r>
            <a:r>
              <a:rPr lang="fr-FR" dirty="0"/>
              <a:t> et vous envoyez à un référent informatique.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35B9CF-C10D-004F-9523-E2D1732429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D45F6-FB7D-4E24-A2B4-6DC0BF4A33C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656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B6C17-2E58-0735-C696-E4C6F2051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ACF9991-F8F6-9662-6FF9-51CD197B1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C51D28E-D58C-3E2D-1979-2CC1124C69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Sur le smishing par SMS : 33700.</a:t>
            </a:r>
          </a:p>
          <a:p>
            <a:r>
              <a:rPr lang="fr-FR" dirty="0"/>
              <a:t>Bonne pratique : on ne transfère jamais un mail de suspicion de phishing. Signaler via </a:t>
            </a:r>
            <a:r>
              <a:rPr lang="fr-FR" dirty="0" err="1"/>
              <a:t>outlook</a:t>
            </a:r>
            <a:r>
              <a:rPr lang="fr-FR" dirty="0"/>
              <a:t>, ou alors un </a:t>
            </a:r>
            <a:r>
              <a:rPr lang="fr-FR" dirty="0" err="1"/>
              <a:t>screenshot</a:t>
            </a:r>
            <a:r>
              <a:rPr lang="fr-FR" dirty="0"/>
              <a:t> et vous envoyez à un référent informatique.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6F19049-3B29-A4D1-D68E-FC6619C402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DD45F6-FB7D-4E24-A2B4-6DC0BF4A33C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0672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3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66BAA1-021B-49CB-AD4C-53214FEDA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652CB-2AB7-4450-9E0C-92CE8404E715}" type="datetimeFigureOut">
              <a:rPr lang="fr-FR" smtClean="0"/>
              <a:t>09/04/2026</a:t>
            </a:fld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5646229-2F7D-48CC-8323-8535B18EF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5159" y="1122363"/>
            <a:ext cx="7626415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  <a:latin typeface="Panton SemiBold" panose="000007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D0790A8C-F2E2-45CC-9999-278801A14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5159" y="3602038"/>
            <a:ext cx="7626415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  <a:latin typeface="Panton 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6456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3 Sous-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59F334-187A-4EAE-80F6-E06826766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2"/>
                </a:solidFill>
                <a:latin typeface="Panton Thin" panose="000003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B76C98-7135-41B3-AA4A-BF77FFF1B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7CE133-6666-4244-97E3-2252E82EE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5D6188-C922-4F8B-9204-AADB82BF2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06AA02-AE15-4572-B28E-5D952AE95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3C7DD356-CF69-4101-BF32-C1E277CF14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66849" y="2293190"/>
            <a:ext cx="1298333" cy="6360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accent2"/>
                </a:solidFill>
                <a:latin typeface="Panton Thin" panose="00000300000000000000" pitchFamily="50" charset="0"/>
                <a:ea typeface="Open Sans" charset="0"/>
                <a:cs typeface="Open Sans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fr-FR" dirty="0"/>
              <a:t>01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BEDEB199-36C5-410C-84FF-8295B0C665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299" y="794258"/>
            <a:ext cx="6665976" cy="1776984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667CB9FF-A693-4CB2-8E30-970EC9CF3C8D}"/>
              </a:ext>
            </a:extLst>
          </p:cNvPr>
          <p:cNvGrpSpPr/>
          <p:nvPr userDrawn="1"/>
        </p:nvGrpSpPr>
        <p:grpSpPr>
          <a:xfrm>
            <a:off x="844550" y="1488939"/>
            <a:ext cx="1426849" cy="1426849"/>
            <a:chOff x="844550" y="1488939"/>
            <a:chExt cx="1426849" cy="1426849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C9CB6610-7BE8-4D76-B659-82D72F69C2E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4550" y="1488939"/>
              <a:ext cx="1426849" cy="1426849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6000" dirty="0">
                <a:latin typeface="Panton SemiBold" panose="00000700000000000000" pitchFamily="50" charset="0"/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4B32345-566B-43B1-9226-C76374C146DB}"/>
                </a:ext>
              </a:extLst>
            </p:cNvPr>
            <p:cNvSpPr txBox="1"/>
            <p:nvPr userDrawn="1"/>
          </p:nvSpPr>
          <p:spPr>
            <a:xfrm>
              <a:off x="893896" y="1700135"/>
              <a:ext cx="1298333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6000" dirty="0">
                  <a:solidFill>
                    <a:schemeClr val="bg2"/>
                  </a:solidFill>
                  <a:latin typeface="Panton SemiBold" panose="00000700000000000000" pitchFamily="50" charset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4671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4">
    <p:bg>
      <p:bgPr>
        <a:gradFill>
          <a:gsLst>
            <a:gs pos="100000">
              <a:schemeClr val="tx2"/>
            </a:gs>
            <a:gs pos="0">
              <a:schemeClr val="tx1">
                <a:lumMod val="40000"/>
                <a:lumOff val="60000"/>
              </a:schemeClr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59F334-187A-4EAE-80F6-E06826766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2"/>
                </a:solidFill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B76C98-7135-41B3-AA4A-BF77FFF1B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7CE133-6666-4244-97E3-2252E82EE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5D6188-C922-4F8B-9204-AADB82BF2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06AA02-AE15-4572-B28E-5D952AE95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3C7DD356-CF69-4101-BF32-C1E277CF14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1854" y="1525986"/>
            <a:ext cx="2779861" cy="1610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3800" b="1">
                <a:solidFill>
                  <a:schemeClr val="bg1"/>
                </a:solidFill>
                <a:latin typeface="Panton SemiBold" panose="00000700000000000000" pitchFamily="50" charset="0"/>
                <a:ea typeface="Open Sans" charset="0"/>
                <a:cs typeface="Open Sans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fr-FR" dirty="0"/>
              <a:t>04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BEDEB199-36C5-410C-84FF-8295B0C665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299" y="794258"/>
            <a:ext cx="6665976" cy="177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619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4 Sous-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59F334-187A-4EAE-80F6-E06826766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 b="1">
                <a:solidFill>
                  <a:schemeClr val="tx1">
                    <a:lumMod val="60000"/>
                    <a:lumOff val="40000"/>
                  </a:schemeClr>
                </a:solidFill>
                <a:latin typeface="Panton Thin" panose="000003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B76C98-7135-41B3-AA4A-BF77FFF1B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7CE133-6666-4244-97E3-2252E82EE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5D6188-C922-4F8B-9204-AADB82BF2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06AA02-AE15-4572-B28E-5D952AE95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3C7DD356-CF69-4101-BF32-C1E277CF14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66849" y="2293190"/>
            <a:ext cx="1298333" cy="6360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tx1">
                    <a:lumMod val="60000"/>
                    <a:lumOff val="40000"/>
                  </a:schemeClr>
                </a:solidFill>
                <a:latin typeface="Panton Thin" panose="00000300000000000000" pitchFamily="50" charset="0"/>
                <a:ea typeface="Open Sans" charset="0"/>
                <a:cs typeface="Open Sans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fr-FR" dirty="0"/>
              <a:t>01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BEDEB199-36C5-410C-84FF-8295B0C665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299" y="794258"/>
            <a:ext cx="6665976" cy="1776984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1F38325-68D4-43B5-884E-971035937788}"/>
              </a:ext>
            </a:extLst>
          </p:cNvPr>
          <p:cNvGrpSpPr/>
          <p:nvPr userDrawn="1"/>
        </p:nvGrpSpPr>
        <p:grpSpPr>
          <a:xfrm>
            <a:off x="844550" y="1488939"/>
            <a:ext cx="1426849" cy="1426849"/>
            <a:chOff x="844550" y="1488939"/>
            <a:chExt cx="1426849" cy="1426849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C9CB6610-7BE8-4D76-B659-82D72F69C2E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4550" y="1488939"/>
              <a:ext cx="1426849" cy="1426849"/>
            </a:xfrm>
            <a:prstGeom prst="ellipse">
              <a:avLst/>
            </a:prstGeom>
            <a:gradFill>
              <a:gsLst>
                <a:gs pos="0">
                  <a:schemeClr val="tx1">
                    <a:lumMod val="40000"/>
                    <a:lumOff val="60000"/>
                  </a:schemeClr>
                </a:gs>
                <a:gs pos="100000">
                  <a:schemeClr val="tx1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6000" dirty="0">
                <a:solidFill>
                  <a:schemeClr val="bg2"/>
                </a:solidFill>
                <a:latin typeface="Panton SemiBold" panose="00000700000000000000" pitchFamily="50" charset="0"/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928196FD-7FF7-4484-9E2C-B3FD41EDCA6A}"/>
                </a:ext>
              </a:extLst>
            </p:cNvPr>
            <p:cNvSpPr txBox="1"/>
            <p:nvPr userDrawn="1"/>
          </p:nvSpPr>
          <p:spPr>
            <a:xfrm>
              <a:off x="893896" y="1700135"/>
              <a:ext cx="1298333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6000" dirty="0">
                  <a:solidFill>
                    <a:schemeClr val="bg2"/>
                  </a:solidFill>
                  <a:latin typeface="Panton SemiBold" panose="00000700000000000000" pitchFamily="50" charset="0"/>
                </a:rPr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97225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5">
    <p:bg>
      <p:bgPr>
        <a:gradFill>
          <a:gsLst>
            <a:gs pos="100000">
              <a:schemeClr val="accent4"/>
            </a:gs>
            <a:gs pos="0">
              <a:schemeClr val="accent4">
                <a:lumMod val="60000"/>
                <a:lumOff val="40000"/>
              </a:schemeClr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59F334-187A-4EAE-80F6-E06826766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2"/>
                </a:solidFill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B76C98-7135-41B3-AA4A-BF77FFF1B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7CE133-6666-4244-97E3-2252E82EE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5D6188-C922-4F8B-9204-AADB82BF2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06AA02-AE15-4572-B28E-5D952AE95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3C7DD356-CF69-4101-BF32-C1E277CF14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1854" y="1525986"/>
            <a:ext cx="2779861" cy="1610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3800" b="1">
                <a:solidFill>
                  <a:schemeClr val="bg1"/>
                </a:solidFill>
                <a:latin typeface="Panton SemiBold" panose="00000700000000000000" pitchFamily="50" charset="0"/>
                <a:ea typeface="Open Sans" charset="0"/>
                <a:cs typeface="Open Sans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fr-FR" dirty="0"/>
              <a:t>05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BEDEB199-36C5-410C-84FF-8295B0C665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299" y="794258"/>
            <a:ext cx="6665976" cy="177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4822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5 Sous-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59F334-187A-4EAE-80F6-E06826766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4"/>
                </a:solidFill>
                <a:latin typeface="Panton Thin" panose="000003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B76C98-7135-41B3-AA4A-BF77FFF1B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7CE133-6666-4244-97E3-2252E82EE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5D6188-C922-4F8B-9204-AADB82BF2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06AA02-AE15-4572-B28E-5D952AE95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3C7DD356-CF69-4101-BF32-C1E277CF14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66849" y="2293190"/>
            <a:ext cx="1298333" cy="6360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accent4"/>
                </a:solidFill>
                <a:latin typeface="Panton Thin" panose="00000300000000000000" pitchFamily="50" charset="0"/>
                <a:ea typeface="Open Sans" charset="0"/>
                <a:cs typeface="Open Sans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fr-FR" dirty="0"/>
              <a:t>01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BEDEB199-36C5-410C-84FF-8295B0C665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299" y="794258"/>
            <a:ext cx="6665976" cy="1776984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41F38325-68D4-43B5-884E-971035937788}"/>
              </a:ext>
            </a:extLst>
          </p:cNvPr>
          <p:cNvGrpSpPr/>
          <p:nvPr userDrawn="1"/>
        </p:nvGrpSpPr>
        <p:grpSpPr>
          <a:xfrm>
            <a:off x="844550" y="1488939"/>
            <a:ext cx="1426849" cy="1426849"/>
            <a:chOff x="844550" y="1488939"/>
            <a:chExt cx="1426849" cy="1426849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C9CB6610-7BE8-4D76-B659-82D72F69C2E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4550" y="1488939"/>
              <a:ext cx="1426849" cy="1426849"/>
            </a:xfrm>
            <a:prstGeom prst="ellipse">
              <a:avLst/>
            </a:pr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100000">
                  <a:schemeClr val="accent4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6000" dirty="0">
                <a:solidFill>
                  <a:schemeClr val="bg2"/>
                </a:solidFill>
                <a:latin typeface="Panton SemiBold" panose="00000700000000000000" pitchFamily="50" charset="0"/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928196FD-7FF7-4484-9E2C-B3FD41EDCA6A}"/>
                </a:ext>
              </a:extLst>
            </p:cNvPr>
            <p:cNvSpPr txBox="1"/>
            <p:nvPr userDrawn="1"/>
          </p:nvSpPr>
          <p:spPr>
            <a:xfrm>
              <a:off x="893896" y="1700135"/>
              <a:ext cx="1298333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6000" dirty="0">
                  <a:solidFill>
                    <a:schemeClr val="bg2"/>
                  </a:solidFill>
                  <a:latin typeface="Panton SemiBold" panose="00000700000000000000" pitchFamily="50" charset="0"/>
                </a:rPr>
                <a:t>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56182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hapitre 2  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54046"/>
            <a:ext cx="10515600" cy="4722917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>
              <a:buClr>
                <a:schemeClr val="accent1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4528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hapitre 1 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DD9FF9-EEE7-4A47-854C-539C3D89E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6000"/>
          </a:xfrm>
        </p:spPr>
        <p:txBody>
          <a:bodyPr/>
          <a:lstStyle>
            <a:lvl1pPr>
              <a:defRPr lang="fr-FR" sz="4000" kern="1200" dirty="0" smtClean="0">
                <a:solidFill>
                  <a:schemeClr val="tx1"/>
                </a:solidFill>
                <a:latin typeface="Panton SemiBold" panose="00000700000000000000" pitchFamily="50" charset="0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2AC7D7-0678-4EB3-9B7E-1C8EA9A1978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>
              <a:buClr>
                <a:schemeClr val="accent3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14FB64D-5D41-4F4D-967B-515680FA8F1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3"/>
              </a:buBlip>
              <a:defRPr lang="fr-F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Clr>
                <a:srgbClr val="00B050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 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A01A6BF-303A-4F0E-856F-A29336AA3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BF9FEE8-E74E-46F2-A5D4-0B8835A4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EEA8F53-F8F5-47B4-B2EC-FBF33BA45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71038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1 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BA8026-1C27-4C48-9C42-6F60C7F18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756000"/>
          </a:xfrm>
        </p:spPr>
        <p:txBody>
          <a:bodyPr/>
          <a:lstStyle>
            <a:lvl1pPr>
              <a:defRPr lang="fr-FR" sz="4000" kern="1200" smtClean="0">
                <a:solidFill>
                  <a:schemeClr val="tx1"/>
                </a:solidFill>
                <a:latin typeface="Panton SemiBold" panose="00000700000000000000" pitchFamily="50" charset="0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D5343C-C724-425E-99B2-6EE2B7A15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0D484F6-A96B-42DA-8CE5-8447ABB034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A0E756D-D702-4F6F-826A-E0E5ED2D1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DF10507-74F7-4C18-B1F2-5096A7973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C24FE14-F854-4927-9304-70A7B072B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11B842BC-6875-46C0-B4F9-FD9A69E3633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2668249"/>
            <a:ext cx="5181600" cy="35087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000"/>
            </a:lvl1pPr>
            <a:lvl2pPr marL="685800" indent="-228600">
              <a:buFontTx/>
              <a:buBlip>
                <a:blip r:embed="rId3"/>
              </a:buBlip>
              <a:defRPr/>
            </a:lvl2pPr>
            <a:lvl3pPr>
              <a:buClr>
                <a:schemeClr val="accent3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2" name="Espace réservé du contenu 3">
            <a:extLst>
              <a:ext uri="{FF2B5EF4-FFF2-40B4-BE49-F238E27FC236}">
                <a16:creationId xmlns:a16="http://schemas.microsoft.com/office/drawing/2014/main" id="{EE33DD04-CE94-4E1B-970C-E0056A71970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668249"/>
            <a:ext cx="5181600" cy="35087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000"/>
            </a:lvl1pPr>
            <a:lvl2pPr marL="685800" indent="-228600">
              <a:buFontTx/>
              <a:buBlip>
                <a:blip r:embed="rId3"/>
              </a:buBlip>
              <a:defRPr lang="fr-F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Clr>
                <a:srgbClr val="00B050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 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2302665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pitre 1 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54046"/>
            <a:ext cx="10515600" cy="4722917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>
              <a:buClr>
                <a:schemeClr val="accent3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1798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54046"/>
            <a:ext cx="5790572" cy="4722917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>
              <a:buClr>
                <a:schemeClr val="accent3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pour une image  2">
            <a:extLst>
              <a:ext uri="{FF2B5EF4-FFF2-40B4-BE49-F238E27FC236}">
                <a16:creationId xmlns:a16="http://schemas.microsoft.com/office/drawing/2014/main" id="{155D7160-D698-47C0-9347-C3C9954A039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05534" y="1454046"/>
            <a:ext cx="4548266" cy="47229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11510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66BAA1-021B-49CB-AD4C-53214FEDA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652CB-2AB7-4450-9E0C-92CE8404E715}" type="datetimeFigureOut">
              <a:rPr lang="fr-FR" smtClean="0"/>
              <a:t>09/04/2026</a:t>
            </a:fld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5646229-2F7D-48CC-8323-8535B18EF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5159" y="1122363"/>
            <a:ext cx="7626415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2"/>
                </a:solidFill>
                <a:latin typeface="Panton SemiBold" panose="000007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D0790A8C-F2E2-45CC-9999-278801A14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5159" y="3602038"/>
            <a:ext cx="7626415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  <a:latin typeface="Panton 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01878D-BC8B-B338-167A-0A46880979CE}"/>
              </a:ext>
            </a:extLst>
          </p:cNvPr>
          <p:cNvSpPr/>
          <p:nvPr userDrawn="1"/>
        </p:nvSpPr>
        <p:spPr>
          <a:xfrm>
            <a:off x="0" y="5565228"/>
            <a:ext cx="12192000" cy="1292772"/>
          </a:xfrm>
          <a:prstGeom prst="rect">
            <a:avLst/>
          </a:prstGeom>
          <a:solidFill>
            <a:schemeClr val="bg2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90191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1 Chiffre-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31764" y="1454046"/>
            <a:ext cx="6422035" cy="4722917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>
              <a:buClr>
                <a:schemeClr val="accent3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C9EEE22-FA36-4766-8EDB-F6A085573909}"/>
              </a:ext>
            </a:extLst>
          </p:cNvPr>
          <p:cNvSpPr>
            <a:spLocks noChangeAspect="1"/>
          </p:cNvSpPr>
          <p:nvPr userDrawn="1"/>
        </p:nvSpPr>
        <p:spPr>
          <a:xfrm>
            <a:off x="1039800" y="2645504"/>
            <a:ext cx="2340000" cy="2340000"/>
          </a:xfrm>
          <a:prstGeom prst="ellipse">
            <a:avLst/>
          </a:prstGeom>
          <a:gradFill>
            <a:gsLst>
              <a:gs pos="0">
                <a:schemeClr val="accent6"/>
              </a:gs>
              <a:gs pos="100000">
                <a:schemeClr val="accent3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+mn-lt"/>
            </a:endParaRPr>
          </a:p>
        </p:txBody>
      </p:sp>
      <p:sp>
        <p:nvSpPr>
          <p:cNvPr id="12" name="Espace réservé du texte 25">
            <a:extLst>
              <a:ext uri="{FF2B5EF4-FFF2-40B4-BE49-F238E27FC236}">
                <a16:creationId xmlns:a16="http://schemas.microsoft.com/office/drawing/2014/main" id="{C8269E36-4EC1-4670-9A2B-6B0AD41E4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2224" y="3347504"/>
            <a:ext cx="2215153" cy="93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000" b="1">
                <a:solidFill>
                  <a:schemeClr val="bg1"/>
                </a:solidFill>
                <a:latin typeface="+mn-lt"/>
                <a:ea typeface="Open Sans" charset="0"/>
                <a:cs typeface="Open Sans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fr-FR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6049172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1 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E314AA63-79F9-42B9-B73D-CE0835AC69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1454151"/>
            <a:ext cx="10515600" cy="764396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Espace réservé du tableau 16">
            <a:extLst>
              <a:ext uri="{FF2B5EF4-FFF2-40B4-BE49-F238E27FC236}">
                <a16:creationId xmlns:a16="http://schemas.microsoft.com/office/drawing/2014/main" id="{B3FB70DE-5618-466B-885B-BE4205497C8E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356594"/>
            <a:ext cx="10515599" cy="324252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69462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hapitre 2 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DD9FF9-EEE7-4A47-854C-539C3D89E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6000"/>
          </a:xfrm>
        </p:spPr>
        <p:txBody>
          <a:bodyPr/>
          <a:lstStyle>
            <a:lvl1pPr>
              <a:defRPr lang="fr-FR" sz="4000" kern="1200" dirty="0" smtClean="0">
                <a:solidFill>
                  <a:schemeClr val="tx1"/>
                </a:solidFill>
                <a:latin typeface="Panton SemiBold" panose="00000700000000000000" pitchFamily="50" charset="0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2AC7D7-0678-4EB3-9B7E-1C8EA9A1978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>
              <a:buClr>
                <a:schemeClr val="accent1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14FB64D-5D41-4F4D-967B-515680FA8F1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3"/>
              </a:buBlip>
              <a:defRPr lang="fr-F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Clr>
                <a:schemeClr val="accent1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 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A01A6BF-303A-4F0E-856F-A29336AA3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BF9FEE8-E74E-46F2-A5D4-0B8835A4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EEA8F53-F8F5-47B4-B2EC-FBF33BA45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24218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2 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BA8026-1C27-4C48-9C42-6F60C7F18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756000"/>
          </a:xfrm>
        </p:spPr>
        <p:txBody>
          <a:bodyPr/>
          <a:lstStyle>
            <a:lvl1pPr>
              <a:defRPr lang="fr-FR" sz="4000" kern="1200" smtClean="0">
                <a:solidFill>
                  <a:schemeClr val="tx1"/>
                </a:solidFill>
                <a:latin typeface="Panton SemiBold" panose="00000700000000000000" pitchFamily="50" charset="0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D5343C-C724-425E-99B2-6EE2B7A15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0D484F6-A96B-42DA-8CE5-8447ABB034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A0E756D-D702-4F6F-826A-E0E5ED2D1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DF10507-74F7-4C18-B1F2-5096A7973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C24FE14-F854-4927-9304-70A7B072B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11B842BC-6875-46C0-B4F9-FD9A69E3633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2668249"/>
            <a:ext cx="5181600" cy="35087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000"/>
            </a:lvl1pPr>
            <a:lvl2pPr marL="685800" indent="-228600">
              <a:buFontTx/>
              <a:buBlip>
                <a:blip r:embed="rId3"/>
              </a:buBlip>
              <a:defRPr/>
            </a:lvl2pPr>
            <a:lvl3pPr>
              <a:buClr>
                <a:schemeClr val="accent1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2" name="Espace réservé du contenu 3">
            <a:extLst>
              <a:ext uri="{FF2B5EF4-FFF2-40B4-BE49-F238E27FC236}">
                <a16:creationId xmlns:a16="http://schemas.microsoft.com/office/drawing/2014/main" id="{EE33DD04-CE94-4E1B-970C-E0056A71970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668249"/>
            <a:ext cx="5181600" cy="350871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Tx/>
              <a:buBlip>
                <a:blip r:embed="rId3"/>
              </a:buBlip>
              <a:defRPr lang="fr-F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indent="-228600" algn="l" defTabSz="914400" rtl="0" eaLnBrk="1" latinLnBrk="0" hangingPunct="1">
              <a:lnSpc>
                <a:spcPct val="90000"/>
              </a:lnSpc>
              <a:buClr>
                <a:schemeClr val="accent1"/>
              </a:buClr>
              <a:defRPr lang="fr-FR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 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1041944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pitre 2  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54046"/>
            <a:ext cx="10515600" cy="4722917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>
              <a:buClr>
                <a:schemeClr val="accent1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47709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2 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54046"/>
            <a:ext cx="5790572" cy="4722917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>
              <a:buClr>
                <a:schemeClr val="accent1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pour une image  2">
            <a:extLst>
              <a:ext uri="{FF2B5EF4-FFF2-40B4-BE49-F238E27FC236}">
                <a16:creationId xmlns:a16="http://schemas.microsoft.com/office/drawing/2014/main" id="{155D7160-D698-47C0-9347-C3C9954A039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05534" y="1454046"/>
            <a:ext cx="4548266" cy="47229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04868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2 Chiffre-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31764" y="1454046"/>
            <a:ext cx="6422035" cy="4722917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>
              <a:buClr>
                <a:schemeClr val="accent1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 descr="Une image contenant texte&#10;&#10;Description générée automatiquement">
            <a:extLst>
              <a:ext uri="{FF2B5EF4-FFF2-40B4-BE49-F238E27FC236}">
                <a16:creationId xmlns:a16="http://schemas.microsoft.com/office/drawing/2014/main" id="{BC92D555-CB24-487E-9F33-3EB26D965E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227" y="6387825"/>
            <a:ext cx="1065545" cy="360000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3C9EEE22-FA36-4766-8EDB-F6A085573909}"/>
              </a:ext>
            </a:extLst>
          </p:cNvPr>
          <p:cNvSpPr>
            <a:spLocks noChangeAspect="1"/>
          </p:cNvSpPr>
          <p:nvPr userDrawn="1"/>
        </p:nvSpPr>
        <p:spPr>
          <a:xfrm>
            <a:off x="1039800" y="2645504"/>
            <a:ext cx="2340000" cy="234000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+mn-lt"/>
            </a:endParaRPr>
          </a:p>
        </p:txBody>
      </p:sp>
      <p:sp>
        <p:nvSpPr>
          <p:cNvPr id="12" name="Espace réservé du texte 25">
            <a:extLst>
              <a:ext uri="{FF2B5EF4-FFF2-40B4-BE49-F238E27FC236}">
                <a16:creationId xmlns:a16="http://schemas.microsoft.com/office/drawing/2014/main" id="{C8269E36-4EC1-4670-9A2B-6B0AD41E4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2224" y="3347504"/>
            <a:ext cx="2215153" cy="93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000" b="1">
                <a:solidFill>
                  <a:schemeClr val="bg1"/>
                </a:solidFill>
                <a:latin typeface="+mn-lt"/>
                <a:ea typeface="Open Sans" charset="0"/>
                <a:cs typeface="Open Sans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fr-FR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034876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E314AA63-79F9-42B9-B73D-CE0835AC69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1454151"/>
            <a:ext cx="10515600" cy="76439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Espace réservé du tableau 16">
            <a:extLst>
              <a:ext uri="{FF2B5EF4-FFF2-40B4-BE49-F238E27FC236}">
                <a16:creationId xmlns:a16="http://schemas.microsoft.com/office/drawing/2014/main" id="{B3FB70DE-5618-466B-885B-BE4205497C8E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356594"/>
            <a:ext cx="10515599" cy="324252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5216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hapitre 3 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DD9FF9-EEE7-4A47-854C-539C3D89E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6000"/>
          </a:xfrm>
        </p:spPr>
        <p:txBody>
          <a:bodyPr/>
          <a:lstStyle>
            <a:lvl1pPr>
              <a:defRPr lang="fr-FR" sz="4000" kern="1200" dirty="0" smtClean="0">
                <a:solidFill>
                  <a:schemeClr val="tx1"/>
                </a:solidFill>
                <a:latin typeface="Panton SemiBold" panose="00000700000000000000" pitchFamily="50" charset="0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2AC7D7-0678-4EB3-9B7E-1C8EA9A1978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>
              <a:buClr>
                <a:schemeClr val="accent2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 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14FB64D-5D41-4F4D-967B-515680FA8F1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3"/>
              </a:buBlip>
              <a:defRPr lang="fr-FR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buClr>
                <a:schemeClr val="accent2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 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A01A6BF-303A-4F0E-856F-A29336AA3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BF9FEE8-E74E-46F2-A5D4-0B8835A4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EEA8F53-F8F5-47B4-B2EC-FBF33BA45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7299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3 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BA8026-1C27-4C48-9C42-6F60C7F18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756000"/>
          </a:xfrm>
        </p:spPr>
        <p:txBody>
          <a:bodyPr/>
          <a:lstStyle>
            <a:lvl1pPr>
              <a:defRPr lang="fr-FR" sz="4000" kern="1200" smtClean="0">
                <a:solidFill>
                  <a:schemeClr val="tx1"/>
                </a:solidFill>
                <a:latin typeface="Panton SemiBold" panose="00000700000000000000" pitchFamily="50" charset="0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D5343C-C724-425E-99B2-6EE2B7A15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0D484F6-A96B-42DA-8CE5-8447ABB034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A0E756D-D702-4F6F-826A-E0E5ED2D1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DF10507-74F7-4C18-B1F2-5096A7973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C24FE14-F854-4927-9304-70A7B072B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11B842BC-6875-46C0-B4F9-FD9A69E3633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2668249"/>
            <a:ext cx="5181600" cy="3508713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 sz="2000"/>
            </a:lvl1pPr>
            <a:lvl2pPr marL="685800" indent="-228600">
              <a:buFontTx/>
              <a:buBlip>
                <a:blip r:embed="rId3"/>
              </a:buBlip>
              <a:defRPr/>
            </a:lvl2pPr>
            <a:lvl3pPr>
              <a:buClr>
                <a:schemeClr val="accent2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12" name="Espace réservé du contenu 3">
            <a:extLst>
              <a:ext uri="{FF2B5EF4-FFF2-40B4-BE49-F238E27FC236}">
                <a16:creationId xmlns:a16="http://schemas.microsoft.com/office/drawing/2014/main" id="{EE33DD04-CE94-4E1B-970C-E0056A71970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668249"/>
            <a:ext cx="5181600" cy="350871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Tx/>
              <a:buBlip>
                <a:blip r:embed="rId3"/>
              </a:buBlip>
              <a:defRPr lang="fr-F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indent="-228600" algn="l" defTabSz="914400" rtl="0" eaLnBrk="1" latinLnBrk="0" hangingPunct="1">
              <a:lnSpc>
                <a:spcPct val="90000"/>
              </a:lnSpc>
              <a:buClr>
                <a:schemeClr val="accent2"/>
              </a:buClr>
              <a:defRPr lang="fr-FR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 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68979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66BAA1-021B-49CB-AD4C-53214FEDA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652CB-2AB7-4450-9E0C-92CE8404E715}" type="datetimeFigureOut">
              <a:rPr lang="fr-FR" smtClean="0"/>
              <a:t>09/04/2026</a:t>
            </a:fld>
            <a:endParaRPr lang="fr-FR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5646229-2F7D-48CC-8323-8535B18EF6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25159" y="1122363"/>
            <a:ext cx="7626415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tx2"/>
                </a:solidFill>
                <a:latin typeface="Panton SemiBold" panose="000007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D0790A8C-F2E2-45CC-9999-278801A145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5159" y="3602038"/>
            <a:ext cx="7626415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accent1"/>
                </a:solidFill>
                <a:latin typeface="Panton 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91167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pitre 3 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54046"/>
            <a:ext cx="10515600" cy="4722917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>
              <a:buClr>
                <a:schemeClr val="accent2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31635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54046"/>
            <a:ext cx="5790572" cy="4722917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>
              <a:buClr>
                <a:schemeClr val="accent2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pour une image  2">
            <a:extLst>
              <a:ext uri="{FF2B5EF4-FFF2-40B4-BE49-F238E27FC236}">
                <a16:creationId xmlns:a16="http://schemas.microsoft.com/office/drawing/2014/main" id="{155D7160-D698-47C0-9347-C3C9954A039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05534" y="1454046"/>
            <a:ext cx="4548266" cy="47229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5220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3 Chiffre-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31764" y="1454046"/>
            <a:ext cx="6422035" cy="4722917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3"/>
              </a:buBlip>
              <a:defRPr/>
            </a:lvl2pPr>
            <a:lvl3pPr>
              <a:buClr>
                <a:schemeClr val="accent2"/>
              </a:buClr>
              <a:defRPr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C9EEE22-FA36-4766-8EDB-F6A085573909}"/>
              </a:ext>
            </a:extLst>
          </p:cNvPr>
          <p:cNvSpPr>
            <a:spLocks noChangeAspect="1"/>
          </p:cNvSpPr>
          <p:nvPr userDrawn="1"/>
        </p:nvSpPr>
        <p:spPr>
          <a:xfrm>
            <a:off x="1039800" y="2645504"/>
            <a:ext cx="2340000" cy="2340000"/>
          </a:xfrm>
          <a:prstGeom prst="ellipse">
            <a:avLst/>
          </a:prstGeom>
          <a:gradFill>
            <a:gsLst>
              <a:gs pos="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+mn-lt"/>
            </a:endParaRPr>
          </a:p>
        </p:txBody>
      </p:sp>
      <p:sp>
        <p:nvSpPr>
          <p:cNvPr id="12" name="Espace réservé du texte 25">
            <a:extLst>
              <a:ext uri="{FF2B5EF4-FFF2-40B4-BE49-F238E27FC236}">
                <a16:creationId xmlns:a16="http://schemas.microsoft.com/office/drawing/2014/main" id="{C8269E36-4EC1-4670-9A2B-6B0AD41E4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2224" y="3347504"/>
            <a:ext cx="2215153" cy="93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000" b="1">
                <a:solidFill>
                  <a:schemeClr val="bg1"/>
                </a:solidFill>
                <a:latin typeface="+mn-lt"/>
                <a:ea typeface="Open Sans" charset="0"/>
                <a:cs typeface="Open Sans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fr-FR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380282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3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fr-FR" dirty="0"/>
            </a:lvl1pPr>
          </a:lstStyle>
          <a:p>
            <a:pPr lvl="0"/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E314AA63-79F9-42B9-B73D-CE0835AC69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1454151"/>
            <a:ext cx="10515600" cy="764396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Espace réservé du tableau 16">
            <a:extLst>
              <a:ext uri="{FF2B5EF4-FFF2-40B4-BE49-F238E27FC236}">
                <a16:creationId xmlns:a16="http://schemas.microsoft.com/office/drawing/2014/main" id="{B3FB70DE-5618-466B-885B-BE4205497C8E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356594"/>
            <a:ext cx="10515599" cy="324252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58469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hapitre 4 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DD9FF9-EEE7-4A47-854C-539C3D89E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6000"/>
          </a:xfrm>
        </p:spPr>
        <p:txBody>
          <a:bodyPr/>
          <a:lstStyle>
            <a:lvl1pPr>
              <a:defRPr lang="fr-FR" sz="4000" kern="1200" dirty="0" smtClean="0">
                <a:solidFill>
                  <a:schemeClr val="tx1"/>
                </a:solidFill>
                <a:latin typeface="Panton SemiBold" panose="00000700000000000000" pitchFamily="50" charset="0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2AC7D7-0678-4EB3-9B7E-1C8EA9A1978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lang="fr-FR" sz="2400" dirty="0"/>
            </a:lvl1pPr>
            <a:lvl2pPr>
              <a:defRPr lang="fr-FR" sz="2000" dirty="0"/>
            </a:lvl2pPr>
            <a:lvl3pPr>
              <a:defRPr lang="fr-FR" dirty="0"/>
            </a:lvl3pPr>
          </a:lstStyle>
          <a:p>
            <a:pPr lvl="0">
              <a:buFontTx/>
              <a:buBlip>
                <a:blip r:embed="rId2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SzPct val="80000"/>
              <a:buFontTx/>
              <a:buBlip>
                <a:blip r:embed="rId3"/>
              </a:buBlip>
            </a:pPr>
            <a:r>
              <a:rPr lang="fr-FR" dirty="0"/>
              <a:t>Deuxième niveau</a:t>
            </a:r>
          </a:p>
          <a:p>
            <a:pPr lvl="2">
              <a:buClr>
                <a:schemeClr val="tx1">
                  <a:lumMod val="60000"/>
                  <a:lumOff val="40000"/>
                </a:schemeClr>
              </a:buClr>
            </a:pPr>
            <a:r>
              <a:rPr lang="fr-FR" dirty="0"/>
              <a:t>Troisième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14FB64D-5D41-4F4D-967B-515680FA8F1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lang="fr-FR" sz="2400" dirty="0"/>
            </a:lvl1pPr>
            <a:lvl2pPr>
              <a:defRPr lang="fr-FR" sz="2000" dirty="0"/>
            </a:lvl2pPr>
            <a:lvl3pPr>
              <a:defRPr lang="fr-FR" dirty="0"/>
            </a:lvl3pPr>
          </a:lstStyle>
          <a:p>
            <a:pPr lvl="0">
              <a:buFontTx/>
              <a:buBlip>
                <a:blip r:embed="rId2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SzPct val="80000"/>
              <a:buFontTx/>
              <a:buBlip>
                <a:blip r:embed="rId3"/>
              </a:buBlip>
            </a:pPr>
            <a:r>
              <a:rPr lang="fr-FR" dirty="0"/>
              <a:t> Deuxième niveau</a:t>
            </a:r>
          </a:p>
          <a:p>
            <a:pPr lvl="2">
              <a:buClr>
                <a:schemeClr val="tx1">
                  <a:lumMod val="60000"/>
                  <a:lumOff val="40000"/>
                </a:schemeClr>
              </a:buClr>
            </a:pPr>
            <a:r>
              <a:rPr lang="fr-FR" dirty="0"/>
              <a:t>Troisième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A01A6BF-303A-4F0E-856F-A29336AA3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BF9FEE8-E74E-46F2-A5D4-0B8835A4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EEA8F53-F8F5-47B4-B2EC-FBF33BA45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11886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4 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BA8026-1C27-4C48-9C42-6F60C7F18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756000"/>
          </a:xfrm>
        </p:spPr>
        <p:txBody>
          <a:bodyPr/>
          <a:lstStyle>
            <a:lvl1pPr>
              <a:defRPr lang="fr-FR" sz="4000" kern="1200" smtClean="0">
                <a:solidFill>
                  <a:schemeClr val="tx1"/>
                </a:solidFill>
                <a:latin typeface="Panton SemiBold" panose="00000700000000000000" pitchFamily="50" charset="0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D5343C-C724-425E-99B2-6EE2B7A15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0D484F6-A96B-42DA-8CE5-8447ABB034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A0E756D-D702-4F6F-826A-E0E5ED2D1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DF10507-74F7-4C18-B1F2-5096A7973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C24FE14-F854-4927-9304-70A7B072B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11B842BC-6875-46C0-B4F9-FD9A69E3633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2668249"/>
            <a:ext cx="5181600" cy="3508713"/>
          </a:xfrm>
          <a:prstGeom prst="rect">
            <a:avLst/>
          </a:prstGeom>
        </p:spPr>
        <p:txBody>
          <a:bodyPr/>
          <a:lstStyle>
            <a:lvl1pPr>
              <a:defRPr lang="fr-FR" sz="2000" dirty="0"/>
            </a:lvl1pPr>
            <a:lvl2pPr>
              <a:defRPr lang="fr-FR" sz="2000" dirty="0"/>
            </a:lvl2pPr>
            <a:lvl3pPr>
              <a:defRPr lang="fr-FR" dirty="0"/>
            </a:lvl3pPr>
          </a:lstStyle>
          <a:p>
            <a:pPr lvl="0">
              <a:buFontTx/>
              <a:buBlip>
                <a:blip r:embed="rId2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SzPct val="80000"/>
              <a:buFontTx/>
              <a:buBlip>
                <a:blip r:embed="rId3"/>
              </a:buBlip>
            </a:pPr>
            <a:r>
              <a:rPr lang="fr-FR" dirty="0"/>
              <a:t>Deuxième niveau</a:t>
            </a:r>
          </a:p>
          <a:p>
            <a:pPr lvl="2">
              <a:buClr>
                <a:schemeClr val="tx1">
                  <a:lumMod val="60000"/>
                  <a:lumOff val="40000"/>
                </a:schemeClr>
              </a:buClr>
            </a:pPr>
            <a:r>
              <a:rPr lang="fr-FR" dirty="0"/>
              <a:t>Troisième niveau</a:t>
            </a:r>
          </a:p>
        </p:txBody>
      </p:sp>
      <p:sp>
        <p:nvSpPr>
          <p:cNvPr id="12" name="Espace réservé du contenu 3">
            <a:extLst>
              <a:ext uri="{FF2B5EF4-FFF2-40B4-BE49-F238E27FC236}">
                <a16:creationId xmlns:a16="http://schemas.microsoft.com/office/drawing/2014/main" id="{EE33DD04-CE94-4E1B-970C-E0056A71970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668249"/>
            <a:ext cx="5181600" cy="3508713"/>
          </a:xfrm>
          <a:prstGeom prst="rect">
            <a:avLst/>
          </a:prstGeom>
        </p:spPr>
        <p:txBody>
          <a:bodyPr/>
          <a:lstStyle>
            <a:lvl1pPr>
              <a:defRPr lang="fr-FR" sz="2000" dirty="0"/>
            </a:lvl1pPr>
            <a:lvl2pPr>
              <a:defRPr lang="fr-FR" sz="2000" dirty="0"/>
            </a:lvl2pPr>
            <a:lvl3pPr>
              <a:defRPr lang="fr-FR" dirty="0"/>
            </a:lvl3pPr>
          </a:lstStyle>
          <a:p>
            <a:pPr lvl="0">
              <a:buFontTx/>
              <a:buBlip>
                <a:blip r:embed="rId2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SzPct val="80000"/>
              <a:buFontTx/>
              <a:buBlip>
                <a:blip r:embed="rId3"/>
              </a:buBlip>
            </a:pPr>
            <a:r>
              <a:rPr lang="fr-FR" dirty="0"/>
              <a:t> Deuxième niveau</a:t>
            </a:r>
          </a:p>
          <a:p>
            <a:pPr lvl="2">
              <a:buClr>
                <a:schemeClr val="tx1">
                  <a:lumMod val="60000"/>
                  <a:lumOff val="40000"/>
                </a:schemeClr>
              </a:buClr>
            </a:pPr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17329024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4 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54046"/>
            <a:ext cx="10515600" cy="4722917"/>
          </a:xfrm>
          <a:prstGeom prst="rect">
            <a:avLst/>
          </a:prstGeom>
        </p:spPr>
        <p:txBody>
          <a:bodyPr/>
          <a:lstStyle>
            <a:lvl1pPr>
              <a:defRPr lang="fr-FR" sz="2400" dirty="0"/>
            </a:lvl1pPr>
            <a:lvl2pPr>
              <a:defRPr lang="fr-FR" sz="2000" dirty="0"/>
            </a:lvl2pPr>
            <a:lvl3pPr>
              <a:defRPr lang="fr-FR" dirty="0"/>
            </a:lvl3pPr>
            <a:lvl4pPr>
              <a:defRPr lang="fr-FR" dirty="0"/>
            </a:lvl4pPr>
          </a:lstStyle>
          <a:p>
            <a:pPr lvl="0">
              <a:buFontTx/>
              <a:buBlip>
                <a:blip r:embed="rId2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SzPct val="80000"/>
              <a:buFontTx/>
              <a:buBlip>
                <a:blip r:embed="rId3"/>
              </a:buBlip>
            </a:pPr>
            <a:r>
              <a:rPr lang="fr-FR" dirty="0"/>
              <a:t>Deuxième niveau</a:t>
            </a:r>
          </a:p>
          <a:p>
            <a:pPr lvl="2">
              <a:buClr>
                <a:schemeClr val="tx1">
                  <a:lumMod val="60000"/>
                  <a:lumOff val="40000"/>
                </a:schemeClr>
              </a:buClr>
            </a:pPr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67531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4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54046"/>
            <a:ext cx="5790572" cy="4722917"/>
          </a:xfrm>
          <a:prstGeom prst="rect">
            <a:avLst/>
          </a:prstGeom>
        </p:spPr>
        <p:txBody>
          <a:bodyPr/>
          <a:lstStyle>
            <a:lvl1pPr>
              <a:defRPr lang="fr-FR" sz="2400" dirty="0"/>
            </a:lvl1pPr>
            <a:lvl2pPr>
              <a:defRPr lang="fr-FR" sz="2000" dirty="0"/>
            </a:lvl2pPr>
            <a:lvl3pPr>
              <a:defRPr lang="fr-FR" dirty="0"/>
            </a:lvl3pPr>
            <a:lvl4pPr>
              <a:defRPr lang="fr-FR" dirty="0"/>
            </a:lvl4pPr>
          </a:lstStyle>
          <a:p>
            <a:pPr lvl="0">
              <a:buFontTx/>
              <a:buBlip>
                <a:blip r:embed="rId2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SzPct val="80000"/>
              <a:buFontTx/>
              <a:buBlip>
                <a:blip r:embed="rId3"/>
              </a:buBlip>
            </a:pPr>
            <a:r>
              <a:rPr lang="fr-FR" dirty="0"/>
              <a:t>Deuxième niveau</a:t>
            </a:r>
          </a:p>
          <a:p>
            <a:pPr lvl="2">
              <a:buClr>
                <a:schemeClr val="tx1">
                  <a:lumMod val="60000"/>
                  <a:lumOff val="40000"/>
                </a:schemeClr>
              </a:buClr>
            </a:pPr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pour une image  2">
            <a:extLst>
              <a:ext uri="{FF2B5EF4-FFF2-40B4-BE49-F238E27FC236}">
                <a16:creationId xmlns:a16="http://schemas.microsoft.com/office/drawing/2014/main" id="{155D7160-D698-47C0-9347-C3C9954A039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05534" y="1454046"/>
            <a:ext cx="4548266" cy="47229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34040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4 Chiffre-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31764" y="1454046"/>
            <a:ext cx="6422035" cy="4722917"/>
          </a:xfrm>
          <a:prstGeom prst="rect">
            <a:avLst/>
          </a:prstGeom>
        </p:spPr>
        <p:txBody>
          <a:bodyPr/>
          <a:lstStyle>
            <a:lvl1pPr>
              <a:defRPr lang="fr-FR" sz="2400" dirty="0"/>
            </a:lvl1pPr>
            <a:lvl2pPr>
              <a:defRPr lang="fr-FR" sz="2000" dirty="0"/>
            </a:lvl2pPr>
            <a:lvl3pPr>
              <a:defRPr lang="fr-FR" dirty="0"/>
            </a:lvl3pPr>
            <a:lvl4pPr>
              <a:defRPr lang="fr-FR" dirty="0"/>
            </a:lvl4pPr>
          </a:lstStyle>
          <a:p>
            <a:pPr lvl="0">
              <a:buFontTx/>
              <a:buBlip>
                <a:blip r:embed="rId2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SzPct val="80000"/>
              <a:buFontTx/>
              <a:buBlip>
                <a:blip r:embed="rId3"/>
              </a:buBlip>
            </a:pPr>
            <a:r>
              <a:rPr lang="fr-FR" dirty="0"/>
              <a:t>Deuxième niveau</a:t>
            </a:r>
          </a:p>
          <a:p>
            <a:pPr lvl="2">
              <a:buClr>
                <a:schemeClr val="tx1">
                  <a:lumMod val="60000"/>
                  <a:lumOff val="40000"/>
                </a:schemeClr>
              </a:buClr>
            </a:pPr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C9EEE22-FA36-4766-8EDB-F6A085573909}"/>
              </a:ext>
            </a:extLst>
          </p:cNvPr>
          <p:cNvSpPr>
            <a:spLocks noChangeAspect="1"/>
          </p:cNvSpPr>
          <p:nvPr userDrawn="1"/>
        </p:nvSpPr>
        <p:spPr>
          <a:xfrm>
            <a:off x="1039800" y="2645504"/>
            <a:ext cx="2340000" cy="2340000"/>
          </a:xfrm>
          <a:prstGeom prst="ellipse">
            <a:avLst/>
          </a:prstGeom>
          <a:gradFill>
            <a:gsLst>
              <a:gs pos="0">
                <a:schemeClr val="tx1">
                  <a:lumMod val="20000"/>
                  <a:lumOff val="80000"/>
                </a:schemeClr>
              </a:gs>
              <a:gs pos="100000">
                <a:schemeClr val="tx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+mn-lt"/>
            </a:endParaRPr>
          </a:p>
        </p:txBody>
      </p:sp>
      <p:sp>
        <p:nvSpPr>
          <p:cNvPr id="12" name="Espace réservé du texte 25">
            <a:extLst>
              <a:ext uri="{FF2B5EF4-FFF2-40B4-BE49-F238E27FC236}">
                <a16:creationId xmlns:a16="http://schemas.microsoft.com/office/drawing/2014/main" id="{C8269E36-4EC1-4670-9A2B-6B0AD41E4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2224" y="3347504"/>
            <a:ext cx="2215153" cy="93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000" b="1">
                <a:solidFill>
                  <a:schemeClr val="bg1"/>
                </a:solidFill>
                <a:latin typeface="+mn-lt"/>
                <a:ea typeface="Open Sans" charset="0"/>
                <a:cs typeface="Open Sans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fr-FR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2476151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4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E314AA63-79F9-42B9-B73D-CE0835AC69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1454151"/>
            <a:ext cx="10515600" cy="764396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Espace réservé du tableau 16">
            <a:extLst>
              <a:ext uri="{FF2B5EF4-FFF2-40B4-BE49-F238E27FC236}">
                <a16:creationId xmlns:a16="http://schemas.microsoft.com/office/drawing/2014/main" id="{B3FB70DE-5618-466B-885B-BE4205497C8E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356594"/>
            <a:ext cx="10515599" cy="324252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9328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54046"/>
            <a:ext cx="10515600" cy="472291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46DF2-AF20-4351-8EC2-AF820C902DE7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2A245A">
                    <a:tint val="75000"/>
                  </a:srgbClr>
                </a:solidFill>
                <a:effectLst/>
                <a:uLnTx/>
                <a:uFillTx/>
                <a:latin typeface="Pant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09/04/2026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2A245A">
                  <a:tint val="75000"/>
                </a:srgbClr>
              </a:solidFill>
              <a:effectLst/>
              <a:uLnTx/>
              <a:uFillTx/>
              <a:latin typeface="Panton"/>
              <a:ea typeface="+mn-ea"/>
              <a:cs typeface="+mn-cs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2A245A">
                  <a:tint val="75000"/>
                </a:srgbClr>
              </a:solidFill>
              <a:effectLst/>
              <a:uLnTx/>
              <a:uFillTx/>
              <a:latin typeface="Panton"/>
              <a:ea typeface="+mn-ea"/>
              <a:cs typeface="+mn-cs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06173B-5629-48D9-8DC8-9170BD3EC9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2A245A">
                    <a:tint val="75000"/>
                  </a:srgbClr>
                </a:solidFill>
                <a:effectLst/>
                <a:uLnTx/>
                <a:uFillTx/>
                <a:latin typeface="Panto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2A245A">
                  <a:tint val="75000"/>
                </a:srgbClr>
              </a:solidFill>
              <a:effectLst/>
              <a:uLnTx/>
              <a:uFillTx/>
              <a:latin typeface="Panto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184076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hapitre 5 Deux contenu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DD9FF9-EEE7-4A47-854C-539C3D89E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6000"/>
          </a:xfrm>
        </p:spPr>
        <p:txBody>
          <a:bodyPr/>
          <a:lstStyle>
            <a:lvl1pPr>
              <a:defRPr lang="fr-FR" sz="4000" kern="1200" dirty="0" smtClean="0">
                <a:solidFill>
                  <a:schemeClr val="tx1"/>
                </a:solidFill>
                <a:latin typeface="Panton SemiBold" panose="00000700000000000000" pitchFamily="50" charset="0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52AC7D7-0678-4EB3-9B7E-1C8EA9A1978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FontTx/>
              <a:buBlip>
                <a:blip r:embed="rId3"/>
              </a:buBlip>
              <a:defRPr sz="2400"/>
            </a:lvl1pPr>
            <a:lvl2pPr marL="685800" indent="-228600">
              <a:buSzPct val="80000"/>
              <a:buFontTx/>
              <a:buBlip>
                <a:blip r:embed="rId4"/>
              </a:buBlip>
              <a:defRPr sz="2000"/>
            </a:lvl2pPr>
            <a:lvl3pPr>
              <a:buClr>
                <a:schemeClr val="accent4"/>
              </a:buClr>
              <a:defRPr sz="1800"/>
            </a:lvl3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14FB64D-5D41-4F4D-967B-515680FA8F1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 lang="fr-FR" sz="2400" dirty="0"/>
            </a:lvl1pPr>
            <a:lvl2pPr>
              <a:defRPr lang="fr-FR" sz="2000" dirty="0"/>
            </a:lvl2pPr>
            <a:lvl3pPr>
              <a:defRPr lang="fr-FR" sz="1800" dirty="0"/>
            </a:lvl3pPr>
          </a:lstStyle>
          <a:p>
            <a:pPr lvl="0">
              <a:buFontTx/>
              <a:buBlip>
                <a:blip r:embed="rId3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SzPct val="80000"/>
              <a:buFontTx/>
              <a:buBlip>
                <a:blip r:embed="rId4"/>
              </a:buBlip>
            </a:pPr>
            <a:r>
              <a:rPr lang="fr-FR" dirty="0"/>
              <a:t> Deuxième niveau</a:t>
            </a:r>
          </a:p>
          <a:p>
            <a:pPr lvl="2">
              <a:buClr>
                <a:schemeClr val="accent4"/>
              </a:buClr>
            </a:pPr>
            <a:r>
              <a:rPr lang="fr-FR" dirty="0"/>
              <a:t>Troisième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A01A6BF-303A-4F0E-856F-A29336AA3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BF9FEE8-E74E-46F2-A5D4-0B8835A4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EEA8F53-F8F5-47B4-B2EC-FBF33BA45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7029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5 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BA8026-1C27-4C48-9C42-6F60C7F18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756000"/>
          </a:xfrm>
        </p:spPr>
        <p:txBody>
          <a:bodyPr/>
          <a:lstStyle>
            <a:lvl1pPr>
              <a:defRPr lang="fr-FR" sz="4000" kern="1200" smtClean="0">
                <a:solidFill>
                  <a:schemeClr val="tx1"/>
                </a:solidFill>
                <a:latin typeface="Panton SemiBold" panose="00000700000000000000" pitchFamily="50" charset="0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7D5343C-C724-425E-99B2-6EE2B7A15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0D484F6-A96B-42DA-8CE5-8447ABB034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400" b="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A0E756D-D702-4F6F-826A-E0E5ED2D1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DF10507-74F7-4C18-B1F2-5096A7973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C24FE14-F854-4927-9304-70A7B072B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11B842BC-6875-46C0-B4F9-FD9A69E3633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2668249"/>
            <a:ext cx="5181600" cy="3508713"/>
          </a:xfrm>
          <a:prstGeom prst="rect">
            <a:avLst/>
          </a:prstGeom>
        </p:spPr>
        <p:txBody>
          <a:bodyPr/>
          <a:lstStyle>
            <a:lvl1pPr>
              <a:defRPr lang="fr-FR" sz="2000" dirty="0"/>
            </a:lvl1pPr>
            <a:lvl2pPr>
              <a:defRPr lang="fr-FR" sz="2000" dirty="0"/>
            </a:lvl2pPr>
            <a:lvl3pPr>
              <a:defRPr lang="fr-FR" sz="1800" dirty="0"/>
            </a:lvl3pPr>
          </a:lstStyle>
          <a:p>
            <a:pPr lvl="0">
              <a:buFontTx/>
              <a:buBlip>
                <a:blip r:embed="rId2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SzPct val="80000"/>
              <a:buFontTx/>
              <a:buBlip>
                <a:blip r:embed="rId3"/>
              </a:buBlip>
            </a:pPr>
            <a:r>
              <a:rPr lang="fr-FR" dirty="0"/>
              <a:t>Deuxième niveau</a:t>
            </a:r>
          </a:p>
          <a:p>
            <a:pPr lvl="2">
              <a:buClr>
                <a:schemeClr val="accent4"/>
              </a:buClr>
            </a:pPr>
            <a:r>
              <a:rPr lang="fr-FR" dirty="0"/>
              <a:t>Troisième niveau</a:t>
            </a:r>
          </a:p>
        </p:txBody>
      </p:sp>
      <p:sp>
        <p:nvSpPr>
          <p:cNvPr id="12" name="Espace réservé du contenu 3">
            <a:extLst>
              <a:ext uri="{FF2B5EF4-FFF2-40B4-BE49-F238E27FC236}">
                <a16:creationId xmlns:a16="http://schemas.microsoft.com/office/drawing/2014/main" id="{EE33DD04-CE94-4E1B-970C-E0056A71970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668249"/>
            <a:ext cx="5181600" cy="3508713"/>
          </a:xfrm>
          <a:prstGeom prst="rect">
            <a:avLst/>
          </a:prstGeom>
        </p:spPr>
        <p:txBody>
          <a:bodyPr/>
          <a:lstStyle>
            <a:lvl1pPr>
              <a:defRPr lang="fr-FR" sz="2000" dirty="0"/>
            </a:lvl1pPr>
            <a:lvl2pPr>
              <a:defRPr lang="fr-FR" sz="2000" dirty="0"/>
            </a:lvl2pPr>
            <a:lvl3pPr>
              <a:defRPr lang="fr-FR" sz="1800" dirty="0"/>
            </a:lvl3pPr>
          </a:lstStyle>
          <a:p>
            <a:pPr lvl="0">
              <a:buFontTx/>
              <a:buBlip>
                <a:blip r:embed="rId2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SzPct val="80000"/>
              <a:buFontTx/>
              <a:buBlip>
                <a:blip r:embed="rId3"/>
              </a:buBlip>
            </a:pPr>
            <a:r>
              <a:rPr lang="fr-FR" dirty="0"/>
              <a:t> Deuxième niveau</a:t>
            </a:r>
          </a:p>
          <a:p>
            <a:pPr lvl="2">
              <a:buClr>
                <a:schemeClr val="accent4"/>
              </a:buClr>
            </a:pPr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34832418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pitre 5 Titre et conten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54046"/>
            <a:ext cx="10515600" cy="4722917"/>
          </a:xfrm>
          <a:prstGeom prst="rect">
            <a:avLst/>
          </a:prstGeom>
        </p:spPr>
        <p:txBody>
          <a:bodyPr/>
          <a:lstStyle>
            <a:lvl1pPr>
              <a:defRPr lang="fr-FR" sz="2400" dirty="0"/>
            </a:lvl1pPr>
            <a:lvl2pPr>
              <a:defRPr lang="fr-FR" sz="2000" dirty="0"/>
            </a:lvl2pPr>
            <a:lvl3pPr>
              <a:defRPr lang="fr-FR" sz="1800" dirty="0"/>
            </a:lvl3pPr>
            <a:lvl4pPr>
              <a:defRPr lang="fr-FR" dirty="0"/>
            </a:lvl4pPr>
          </a:lstStyle>
          <a:p>
            <a:pPr lvl="0">
              <a:buFontTx/>
              <a:buBlip>
                <a:blip r:embed="rId3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SzPct val="80000"/>
              <a:buFontTx/>
              <a:buBlip>
                <a:blip r:embed="rId4"/>
              </a:buBlip>
            </a:pPr>
            <a:r>
              <a:rPr lang="fr-FR" dirty="0"/>
              <a:t>Deuxième niveau</a:t>
            </a:r>
          </a:p>
          <a:p>
            <a:pPr lvl="2">
              <a:buClr>
                <a:schemeClr val="accent4"/>
              </a:buClr>
            </a:pPr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82851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5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454046"/>
            <a:ext cx="5790572" cy="4722917"/>
          </a:xfrm>
          <a:prstGeom prst="rect">
            <a:avLst/>
          </a:prstGeom>
        </p:spPr>
        <p:txBody>
          <a:bodyPr/>
          <a:lstStyle>
            <a:lvl1pPr>
              <a:defRPr lang="fr-FR" sz="2400" dirty="0"/>
            </a:lvl1pPr>
            <a:lvl2pPr>
              <a:defRPr lang="fr-FR" sz="2000" dirty="0"/>
            </a:lvl2pPr>
            <a:lvl3pPr>
              <a:defRPr lang="fr-FR" sz="1800" dirty="0"/>
            </a:lvl3pPr>
            <a:lvl4pPr>
              <a:defRPr lang="fr-FR" dirty="0"/>
            </a:lvl4pPr>
          </a:lstStyle>
          <a:p>
            <a:pPr lvl="0">
              <a:buFontTx/>
              <a:buBlip>
                <a:blip r:embed="rId2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SzPct val="80000"/>
              <a:buFontTx/>
              <a:buBlip>
                <a:blip r:embed="rId3"/>
              </a:buBlip>
            </a:pPr>
            <a:r>
              <a:rPr lang="fr-FR" dirty="0"/>
              <a:t>Deuxième niveau</a:t>
            </a:r>
          </a:p>
          <a:p>
            <a:pPr lvl="2">
              <a:buClr>
                <a:schemeClr val="accent4"/>
              </a:buClr>
            </a:pPr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pour une image  2">
            <a:extLst>
              <a:ext uri="{FF2B5EF4-FFF2-40B4-BE49-F238E27FC236}">
                <a16:creationId xmlns:a16="http://schemas.microsoft.com/office/drawing/2014/main" id="{155D7160-D698-47C0-9347-C3C9954A0394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05534" y="1454046"/>
            <a:ext cx="4548266" cy="47229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89855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5 Chiffre-c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03FDC3-0D00-4779-8391-A32D188C5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31764" y="1454046"/>
            <a:ext cx="6422035" cy="4722917"/>
          </a:xfrm>
          <a:prstGeom prst="rect">
            <a:avLst/>
          </a:prstGeom>
        </p:spPr>
        <p:txBody>
          <a:bodyPr/>
          <a:lstStyle>
            <a:lvl1pPr>
              <a:defRPr lang="fr-FR" sz="2400" dirty="0"/>
            </a:lvl1pPr>
            <a:lvl2pPr>
              <a:defRPr lang="fr-FR" sz="2000" dirty="0"/>
            </a:lvl2pPr>
            <a:lvl3pPr>
              <a:defRPr lang="fr-FR" sz="1800" dirty="0"/>
            </a:lvl3pPr>
            <a:lvl4pPr>
              <a:defRPr lang="fr-FR" dirty="0"/>
            </a:lvl4pPr>
          </a:lstStyle>
          <a:p>
            <a:pPr lvl="0">
              <a:buFontTx/>
              <a:buBlip>
                <a:blip r:embed="rId2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SzPct val="80000"/>
              <a:buFontTx/>
              <a:buBlip>
                <a:blip r:embed="rId3"/>
              </a:buBlip>
            </a:pPr>
            <a:r>
              <a:rPr lang="fr-FR" dirty="0"/>
              <a:t>Deuxième niveau</a:t>
            </a:r>
          </a:p>
          <a:p>
            <a:pPr lvl="2">
              <a:buClr>
                <a:schemeClr val="accent4"/>
              </a:buClr>
            </a:pPr>
            <a:r>
              <a:rPr lang="fr-FR" dirty="0"/>
              <a:t>Troisième niveau</a:t>
            </a:r>
          </a:p>
          <a:p>
            <a:pPr lvl="3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C9EEE22-FA36-4766-8EDB-F6A085573909}"/>
              </a:ext>
            </a:extLst>
          </p:cNvPr>
          <p:cNvSpPr>
            <a:spLocks noChangeAspect="1"/>
          </p:cNvSpPr>
          <p:nvPr userDrawn="1"/>
        </p:nvSpPr>
        <p:spPr>
          <a:xfrm>
            <a:off x="1039800" y="2645504"/>
            <a:ext cx="2340000" cy="2340000"/>
          </a:xfrm>
          <a:prstGeom prst="ellipse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atin typeface="+mn-lt"/>
            </a:endParaRPr>
          </a:p>
        </p:txBody>
      </p:sp>
      <p:sp>
        <p:nvSpPr>
          <p:cNvPr id="12" name="Espace réservé du texte 25">
            <a:extLst>
              <a:ext uri="{FF2B5EF4-FFF2-40B4-BE49-F238E27FC236}">
                <a16:creationId xmlns:a16="http://schemas.microsoft.com/office/drawing/2014/main" id="{C8269E36-4EC1-4670-9A2B-6B0AD41E4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2224" y="3347504"/>
            <a:ext cx="2215153" cy="936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8000" b="1">
                <a:solidFill>
                  <a:schemeClr val="bg1"/>
                </a:solidFill>
                <a:latin typeface="+mn-lt"/>
                <a:ea typeface="Open Sans" charset="0"/>
                <a:cs typeface="Open Sans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fr-FR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7279927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5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69066C-58A2-4D39-88E9-B436AD23C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</p:spPr>
        <p:txBody>
          <a:bodyPr>
            <a:normAutofit/>
          </a:bodyPr>
          <a:lstStyle>
            <a:lvl1pPr>
              <a:defRPr sz="4000"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E3B5F6-549D-4800-AC83-B1511757C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9B8D0A-C0A2-4934-838C-9B2ACBD8B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E314AA63-79F9-42B9-B73D-CE0835AC69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1454151"/>
            <a:ext cx="10515600" cy="764396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>
                <a:solidFill>
                  <a:schemeClr val="accent4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F9F9AB-FCB4-495A-A92D-02090AE70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Espace réservé du tableau 16">
            <a:extLst>
              <a:ext uri="{FF2B5EF4-FFF2-40B4-BE49-F238E27FC236}">
                <a16:creationId xmlns:a16="http://schemas.microsoft.com/office/drawing/2014/main" id="{B3FB70DE-5618-466B-885B-BE4205497C8E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356594"/>
            <a:ext cx="10515599" cy="324252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35500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rci ">
    <p:bg>
      <p:bgPr>
        <a:gradFill>
          <a:gsLst>
            <a:gs pos="100000">
              <a:schemeClr val="accent1"/>
            </a:gs>
            <a:gs pos="4000">
              <a:schemeClr val="tx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66BAA1-021B-49CB-AD4C-53214FEDA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652CB-2AB7-4450-9E0C-92CE8404E715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5646229-2F7D-48CC-8323-8535B18EF6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933" y="2235200"/>
            <a:ext cx="7594600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bg2"/>
                </a:solidFill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Merci de votre participation</a:t>
            </a:r>
          </a:p>
        </p:txBody>
      </p:sp>
    </p:spTree>
    <p:extLst>
      <p:ext uri="{BB962C8B-B14F-4D97-AF65-F5344CB8AC3E}">
        <p14:creationId xmlns:p14="http://schemas.microsoft.com/office/powerpoint/2010/main" val="36084129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rci + complément">
    <p:bg>
      <p:bgPr>
        <a:gradFill>
          <a:gsLst>
            <a:gs pos="100000">
              <a:schemeClr val="accent1"/>
            </a:gs>
            <a:gs pos="4000">
              <a:schemeClr val="tx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66BAA1-021B-49CB-AD4C-53214FEDA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652CB-2AB7-4450-9E0C-92CE8404E715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45646229-2F7D-48CC-8323-8535B18EF6B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1933" y="2235200"/>
            <a:ext cx="4580467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400">
                <a:solidFill>
                  <a:schemeClr val="bg2"/>
                </a:solidFill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Merci de votre participation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7621A44A-3FEB-428C-8C13-583BF612E1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1397000"/>
            <a:ext cx="5755574" cy="4064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  <a:latin typeface="Panton 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Prochains évènements / </a:t>
            </a:r>
          </a:p>
          <a:p>
            <a:r>
              <a:rPr lang="fr-FR" dirty="0"/>
              <a:t>Contacts /</a:t>
            </a:r>
          </a:p>
          <a:p>
            <a:r>
              <a:rPr lang="fr-FR" dirty="0"/>
              <a:t>Site Internet…</a:t>
            </a:r>
          </a:p>
        </p:txBody>
      </p:sp>
    </p:spTree>
    <p:extLst>
      <p:ext uri="{BB962C8B-B14F-4D97-AF65-F5344CB8AC3E}">
        <p14:creationId xmlns:p14="http://schemas.microsoft.com/office/powerpoint/2010/main" val="3244826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1 Titre">
    <p:bg>
      <p:bgPr>
        <a:gradFill>
          <a:gsLst>
            <a:gs pos="100000">
              <a:schemeClr val="accent3"/>
            </a:gs>
            <a:gs pos="0">
              <a:schemeClr val="accent3">
                <a:lumMod val="60000"/>
                <a:lumOff val="40000"/>
              </a:schemeClr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59F334-187A-4EAE-80F6-E06826766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2"/>
                </a:solidFill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B76C98-7135-41B3-AA4A-BF77FFF1B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7CE133-6666-4244-97E3-2252E82EE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5D6188-C922-4F8B-9204-AADB82BF2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06AA02-AE15-4572-B28E-5D952AE95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3C7DD356-CF69-4101-BF32-C1E277CF14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1854" y="1525986"/>
            <a:ext cx="2779861" cy="1610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3800" b="1">
                <a:solidFill>
                  <a:schemeClr val="bg1"/>
                </a:solidFill>
                <a:latin typeface="Panton SemiBold" panose="00000700000000000000" pitchFamily="50" charset="0"/>
                <a:ea typeface="Open Sans" charset="0"/>
                <a:cs typeface="Open Sans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fr-FR" dirty="0"/>
              <a:t>01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BEDEB199-36C5-410C-84FF-8295B0C665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299" y="794258"/>
            <a:ext cx="6665976" cy="177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690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1 Sous-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59F334-187A-4EAE-80F6-E068267662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3"/>
                </a:solidFill>
                <a:latin typeface="Panton Thin" panose="00000300000000000000" pitchFamily="50" charset="0"/>
              </a:defRPr>
            </a:lvl1pPr>
          </a:lstStyle>
          <a:p>
            <a:r>
              <a:rPr lang="fr-FR" dirty="0"/>
              <a:t>Modifiez le style du sous-titre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B76C98-7135-41B3-AA4A-BF77FFF1B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7CE133-6666-4244-97E3-2252E82EE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5D6188-C922-4F8B-9204-AADB82BF2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06AA02-AE15-4572-B28E-5D952AE95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3C7DD356-CF69-4101-BF32-C1E277CF14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66849" y="2293190"/>
            <a:ext cx="1298333" cy="6360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accent3"/>
                </a:solidFill>
                <a:latin typeface="Panton Thin" panose="00000300000000000000" pitchFamily="50" charset="0"/>
                <a:ea typeface="Open Sans" charset="0"/>
                <a:cs typeface="Open Sans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fr-FR" dirty="0"/>
              <a:t>01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BEDEB199-36C5-410C-84FF-8295B0C665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299" y="794258"/>
            <a:ext cx="6665976" cy="1776984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DBEB3671-C62C-4633-B38C-8C3C560AE5C4}"/>
              </a:ext>
            </a:extLst>
          </p:cNvPr>
          <p:cNvGrpSpPr/>
          <p:nvPr userDrawn="1"/>
        </p:nvGrpSpPr>
        <p:grpSpPr>
          <a:xfrm>
            <a:off x="844550" y="1488939"/>
            <a:ext cx="1426849" cy="1426849"/>
            <a:chOff x="844550" y="1488939"/>
            <a:chExt cx="1426849" cy="1426849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C9CB6610-7BE8-4D76-B659-82D72F69C2E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4550" y="1488939"/>
              <a:ext cx="1426849" cy="1426849"/>
            </a:xfrm>
            <a:prstGeom prst="ellipse">
              <a:avLst/>
            </a:prstGeom>
            <a:gradFill>
              <a:gsLst>
                <a:gs pos="0">
                  <a:schemeClr val="accent3">
                    <a:lumMod val="40000"/>
                    <a:lumOff val="60000"/>
                  </a:schemeClr>
                </a:gs>
                <a:gs pos="100000">
                  <a:schemeClr val="accent3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6000" dirty="0">
                <a:latin typeface="Panton SemiBold" panose="00000700000000000000" pitchFamily="50" charset="0"/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F85E406A-EB38-4A83-BFFD-7B52132B8793}"/>
                </a:ext>
              </a:extLst>
            </p:cNvPr>
            <p:cNvSpPr txBox="1"/>
            <p:nvPr userDrawn="1"/>
          </p:nvSpPr>
          <p:spPr>
            <a:xfrm>
              <a:off x="893896" y="1700135"/>
              <a:ext cx="1298333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6000" dirty="0">
                  <a:solidFill>
                    <a:schemeClr val="bg2"/>
                  </a:solidFill>
                  <a:latin typeface="Panton SemiBold" panose="00000700000000000000" pitchFamily="50" charset="0"/>
                </a:rPr>
                <a:t>01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6374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2">
    <p:bg>
      <p:bgPr>
        <a:gradFill>
          <a:gsLst>
            <a:gs pos="100000">
              <a:schemeClr val="accent1">
                <a:lumMod val="50000"/>
              </a:schemeClr>
            </a:gs>
            <a:gs pos="0">
              <a:schemeClr val="accent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59F334-187A-4EAE-80F6-E06826766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2"/>
                </a:solidFill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B76C98-7135-41B3-AA4A-BF77FFF1B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7CE133-6666-4244-97E3-2252E82EE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5D6188-C922-4F8B-9204-AADB82BF2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06AA02-AE15-4572-B28E-5D952AE95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3C7DD356-CF69-4101-BF32-C1E277CF14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1854" y="1525986"/>
            <a:ext cx="2779861" cy="1610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3800" b="1">
                <a:solidFill>
                  <a:schemeClr val="bg1"/>
                </a:solidFill>
                <a:latin typeface="Panton SemiBold" panose="00000700000000000000" pitchFamily="50" charset="0"/>
                <a:ea typeface="Open Sans" charset="0"/>
                <a:cs typeface="Open Sans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fr-FR" dirty="0"/>
              <a:t>02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BEDEB199-36C5-410C-84FF-8295B0C665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299" y="794258"/>
            <a:ext cx="6665976" cy="177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755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2 Sous-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59F334-187A-4EAE-80F6-E06826766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 b="1">
                <a:solidFill>
                  <a:schemeClr val="accent1"/>
                </a:solidFill>
                <a:latin typeface="Panton Thin" panose="000003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B76C98-7135-41B3-AA4A-BF77FFF1B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7CE133-6666-4244-97E3-2252E82EE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5D6188-C922-4F8B-9204-AADB82BF2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06AA02-AE15-4572-B28E-5D952AE95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3C7DD356-CF69-4101-BF32-C1E277CF14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66849" y="2293190"/>
            <a:ext cx="1298333" cy="6360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accent1"/>
                </a:solidFill>
                <a:latin typeface="Panton Thin" panose="00000300000000000000" pitchFamily="50" charset="0"/>
                <a:ea typeface="Open Sans" charset="0"/>
                <a:cs typeface="Open Sans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fr-FR" dirty="0"/>
              <a:t>01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BEDEB199-36C5-410C-84FF-8295B0C665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299" y="794258"/>
            <a:ext cx="6665976" cy="1776984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0901471-5385-4200-B9C8-D75B5F652736}"/>
              </a:ext>
            </a:extLst>
          </p:cNvPr>
          <p:cNvGrpSpPr/>
          <p:nvPr userDrawn="1"/>
        </p:nvGrpSpPr>
        <p:grpSpPr>
          <a:xfrm>
            <a:off x="844550" y="1488939"/>
            <a:ext cx="1426849" cy="1426849"/>
            <a:chOff x="844550" y="1488939"/>
            <a:chExt cx="1426849" cy="1426849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C9CB6610-7BE8-4D76-B659-82D72F69C2EB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844550" y="1488939"/>
              <a:ext cx="1426849" cy="1426849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6000" dirty="0">
                <a:latin typeface="Panton SemiBold" panose="00000700000000000000" pitchFamily="50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B0D0F5EF-5837-465C-AB8B-7DBE00445BF5}"/>
                </a:ext>
              </a:extLst>
            </p:cNvPr>
            <p:cNvSpPr txBox="1"/>
            <p:nvPr userDrawn="1"/>
          </p:nvSpPr>
          <p:spPr>
            <a:xfrm>
              <a:off x="893896" y="1700135"/>
              <a:ext cx="1298333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6000" dirty="0">
                  <a:solidFill>
                    <a:schemeClr val="bg2"/>
                  </a:solidFill>
                  <a:latin typeface="Panton SemiBold" panose="00000700000000000000" pitchFamily="50" charset="0"/>
                </a:rPr>
                <a:t>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9347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 3">
    <p:bg>
      <p:bgPr>
        <a:gradFill>
          <a:gsLst>
            <a:gs pos="100000">
              <a:schemeClr val="accent2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59F334-187A-4EAE-80F6-E06826766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2"/>
                </a:solidFill>
                <a:latin typeface="Panton SemiBold" panose="00000700000000000000" pitchFamily="50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6B76C98-7135-41B3-AA4A-BF77FFF1B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7CE133-6666-4244-97E3-2252E82EE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6DF2-AF20-4351-8EC2-AF820C902DE7}" type="datetimeFigureOut">
              <a:rPr lang="fr-FR" smtClean="0"/>
              <a:t>09/04/2026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5D6188-C922-4F8B-9204-AADB82BF2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406AA02-AE15-4572-B28E-5D952AE95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6173B-5629-48D9-8DC8-9170BD3EC9CC}" type="slidenum">
              <a:rPr lang="fr-FR" smtClean="0"/>
              <a:t>‹N°›</a:t>
            </a:fld>
            <a:endParaRPr lang="fr-FR"/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3C7DD356-CF69-4101-BF32-C1E277CF14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1854" y="1525986"/>
            <a:ext cx="2779861" cy="161012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3800" b="1">
                <a:solidFill>
                  <a:schemeClr val="bg1"/>
                </a:solidFill>
                <a:latin typeface="Panton SemiBold" panose="00000700000000000000" pitchFamily="50" charset="0"/>
                <a:ea typeface="Open Sans" charset="0"/>
                <a:cs typeface="Open Sans" charset="0"/>
              </a:defRPr>
            </a:lvl1pPr>
            <a:lvl2pPr marL="4572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2pPr>
            <a:lvl3pPr marL="9144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3pPr>
            <a:lvl4pPr marL="13716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4pPr>
            <a:lvl5pPr marL="1828800" indent="0">
              <a:buNone/>
              <a:defRPr sz="18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5pPr>
          </a:lstStyle>
          <a:p>
            <a:pPr lvl="0"/>
            <a:r>
              <a:rPr lang="fr-FR" dirty="0"/>
              <a:t>03</a:t>
            </a: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BEDEB199-36C5-410C-84FF-8295B0C665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299" y="794258"/>
            <a:ext cx="6665976" cy="177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57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4.pn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4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8.xml"/><Relationship Id="rId7" Type="http://schemas.openxmlformats.org/officeDocument/2006/relationships/theme" Target="../theme/theme5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0.xml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8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4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7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31.xml"/><Relationship Id="rId9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10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2.xml"/><Relationship Id="rId7" Type="http://schemas.openxmlformats.org/officeDocument/2006/relationships/theme" Target="../theme/theme9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13.png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100000">
              <a:schemeClr val="accent1">
                <a:lumMod val="75000"/>
              </a:schemeClr>
            </a:gs>
            <a:gs pos="4000">
              <a:schemeClr val="tx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lipse 14">
            <a:extLst>
              <a:ext uri="{FF2B5EF4-FFF2-40B4-BE49-F238E27FC236}">
                <a16:creationId xmlns:a16="http://schemas.microsoft.com/office/drawing/2014/main" id="{4E867C91-BB5B-4D14-8F75-852EE71DF43B}"/>
              </a:ext>
            </a:extLst>
          </p:cNvPr>
          <p:cNvSpPr>
            <a:spLocks noChangeAspect="1"/>
          </p:cNvSpPr>
          <p:nvPr userDrawn="1"/>
        </p:nvSpPr>
        <p:spPr>
          <a:xfrm rot="9012054">
            <a:off x="11452278" y="5675221"/>
            <a:ext cx="540000" cy="540000"/>
          </a:xfrm>
          <a:prstGeom prst="ellipse">
            <a:avLst/>
          </a:prstGeom>
          <a:gradFill>
            <a:gsLst>
              <a:gs pos="100000">
                <a:schemeClr val="accent2">
                  <a:lumMod val="20000"/>
                  <a:lumOff val="80000"/>
                  <a:alpha val="27000"/>
                </a:schemeClr>
              </a:gs>
              <a:gs pos="20000">
                <a:schemeClr val="accent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6AA05B-6840-44DD-8746-44CCF25C1D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anton "/>
              </a:defRPr>
            </a:lvl1pPr>
          </a:lstStyle>
          <a:p>
            <a:fld id="{AB4652CB-2AB7-4450-9E0C-92CE8404E715}" type="datetimeFigureOut">
              <a:rPr lang="fr-FR" smtClean="0"/>
              <a:pPr/>
              <a:t>09/04/2026</a:t>
            </a:fld>
            <a:endParaRPr lang="fr-FR" dirty="0"/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7FCF2699-C14E-41E6-B08F-A189BCBBAE3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478" y="310288"/>
            <a:ext cx="2131096" cy="720000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5CF83191-F249-418C-8928-FBF1876791C5}"/>
              </a:ext>
            </a:extLst>
          </p:cNvPr>
          <p:cNvCxnSpPr/>
          <p:nvPr userDrawn="1"/>
        </p:nvCxnSpPr>
        <p:spPr>
          <a:xfrm>
            <a:off x="4775199" y="3552827"/>
            <a:ext cx="399732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DEFC8E81-0FB7-4ACE-B127-CA5CBF8F33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85" r="65237"/>
          <a:stretch/>
        </p:blipFill>
        <p:spPr>
          <a:xfrm>
            <a:off x="26083" y="1630528"/>
            <a:ext cx="3997326" cy="3596945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DD7FE808-67DF-4675-B73F-00C11FC478D0}"/>
              </a:ext>
            </a:extLst>
          </p:cNvPr>
          <p:cNvSpPr>
            <a:spLocks noChangeAspect="1"/>
          </p:cNvSpPr>
          <p:nvPr userDrawn="1"/>
        </p:nvSpPr>
        <p:spPr>
          <a:xfrm rot="8473022">
            <a:off x="11159717" y="5387814"/>
            <a:ext cx="540000" cy="5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8B5BED8-84C5-4EF9-9C47-1BE63BB7FEA7}"/>
              </a:ext>
            </a:extLst>
          </p:cNvPr>
          <p:cNvSpPr>
            <a:spLocks noChangeAspect="1"/>
          </p:cNvSpPr>
          <p:nvPr userDrawn="1"/>
        </p:nvSpPr>
        <p:spPr>
          <a:xfrm rot="15970694">
            <a:off x="7201349" y="800187"/>
            <a:ext cx="540000" cy="540000"/>
          </a:xfrm>
          <a:prstGeom prst="ellipse">
            <a:avLst/>
          </a:prstGeom>
          <a:gradFill>
            <a:gsLst>
              <a:gs pos="100000">
                <a:schemeClr val="accent2">
                  <a:lumMod val="20000"/>
                  <a:lumOff val="80000"/>
                  <a:alpha val="27000"/>
                </a:schemeClr>
              </a:gs>
              <a:gs pos="1800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2840842-F9C3-48A2-B330-E48746AB5F88}"/>
              </a:ext>
            </a:extLst>
          </p:cNvPr>
          <p:cNvSpPr>
            <a:spLocks noChangeAspect="1"/>
          </p:cNvSpPr>
          <p:nvPr userDrawn="1"/>
        </p:nvSpPr>
        <p:spPr>
          <a:xfrm rot="12754593">
            <a:off x="7546088" y="531803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0587C5F5-DFDE-4E8E-89F4-30AD4D779ABC}"/>
              </a:ext>
            </a:extLst>
          </p:cNvPr>
          <p:cNvSpPr>
            <a:spLocks noChangeAspect="1"/>
          </p:cNvSpPr>
          <p:nvPr userDrawn="1"/>
        </p:nvSpPr>
        <p:spPr>
          <a:xfrm rot="14898436">
            <a:off x="6244563" y="5641989"/>
            <a:ext cx="540000" cy="540000"/>
          </a:xfrm>
          <a:prstGeom prst="ellipse">
            <a:avLst/>
          </a:prstGeom>
          <a:gradFill>
            <a:gsLst>
              <a:gs pos="100000">
                <a:schemeClr val="accent2">
                  <a:lumMod val="20000"/>
                  <a:lumOff val="80000"/>
                  <a:alpha val="27000"/>
                </a:schemeClr>
              </a:gs>
              <a:gs pos="5000">
                <a:schemeClr val="accent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0AE53157-11CD-466A-8D54-13D921C3E53D}"/>
              </a:ext>
            </a:extLst>
          </p:cNvPr>
          <p:cNvSpPr>
            <a:spLocks noChangeAspect="1"/>
          </p:cNvSpPr>
          <p:nvPr userDrawn="1"/>
        </p:nvSpPr>
        <p:spPr>
          <a:xfrm rot="8473022">
            <a:off x="6542977" y="5306742"/>
            <a:ext cx="540000" cy="5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07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100000">
              <a:schemeClr val="accent1"/>
            </a:gs>
            <a:gs pos="4000">
              <a:schemeClr val="tx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6AA05B-6840-44DD-8746-44CCF25C1D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anton "/>
              </a:defRPr>
            </a:lvl1pPr>
          </a:lstStyle>
          <a:p>
            <a:fld id="{AB4652CB-2AB7-4450-9E0C-92CE8404E715}" type="datetimeFigureOut">
              <a:rPr lang="fr-FR" smtClean="0"/>
              <a:pPr/>
              <a:t>09/04/2026</a:t>
            </a:fld>
            <a:endParaRPr lang="fr-FR" dirty="0"/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7FCF2699-C14E-41E6-B08F-A189BCBBAE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452" y="5996350"/>
            <a:ext cx="2131096" cy="720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A9D9054-52C6-4712-83A7-A773397605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474" y="1747536"/>
            <a:ext cx="3447315" cy="3362927"/>
          </a:xfrm>
          <a:prstGeom prst="rect">
            <a:avLst/>
          </a:prstGeom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47547170-895B-4C34-92BE-3FCB4B3BC296}"/>
              </a:ext>
            </a:extLst>
          </p:cNvPr>
          <p:cNvSpPr>
            <a:spLocks noChangeAspect="1"/>
          </p:cNvSpPr>
          <p:nvPr userDrawn="1"/>
        </p:nvSpPr>
        <p:spPr>
          <a:xfrm rot="7971778">
            <a:off x="6032548" y="1466295"/>
            <a:ext cx="562481" cy="562481"/>
          </a:xfrm>
          <a:prstGeom prst="ellipse">
            <a:avLst/>
          </a:prstGeom>
          <a:gradFill>
            <a:gsLst>
              <a:gs pos="100000">
                <a:schemeClr val="accent2">
                  <a:lumMod val="20000"/>
                  <a:lumOff val="80000"/>
                  <a:alpha val="27000"/>
                </a:schemeClr>
              </a:gs>
              <a:gs pos="20000">
                <a:schemeClr val="accent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C0A20123-3CDB-4483-8ABD-9D9B8C636E29}"/>
              </a:ext>
            </a:extLst>
          </p:cNvPr>
          <p:cNvSpPr>
            <a:spLocks noChangeAspect="1"/>
          </p:cNvSpPr>
          <p:nvPr userDrawn="1"/>
        </p:nvSpPr>
        <p:spPr>
          <a:xfrm rot="8473022">
            <a:off x="5606114" y="1701376"/>
            <a:ext cx="562480" cy="5624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E0655EA3-F7B7-4AB1-B3FA-BD5AFD7EA569}"/>
              </a:ext>
            </a:extLst>
          </p:cNvPr>
          <p:cNvSpPr>
            <a:spLocks noChangeAspect="1"/>
          </p:cNvSpPr>
          <p:nvPr userDrawn="1"/>
        </p:nvSpPr>
        <p:spPr>
          <a:xfrm rot="12068009">
            <a:off x="1246559" y="824261"/>
            <a:ext cx="540000" cy="540000"/>
          </a:xfrm>
          <a:prstGeom prst="ellipse">
            <a:avLst/>
          </a:prstGeom>
          <a:gradFill>
            <a:gsLst>
              <a:gs pos="100000">
                <a:schemeClr val="accent2">
                  <a:lumMod val="20000"/>
                  <a:lumOff val="80000"/>
                  <a:alpha val="27000"/>
                </a:schemeClr>
              </a:gs>
              <a:gs pos="1800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7D779F96-59B7-4A4E-9478-48606C211EC9}"/>
              </a:ext>
            </a:extLst>
          </p:cNvPr>
          <p:cNvSpPr>
            <a:spLocks noChangeAspect="1"/>
          </p:cNvSpPr>
          <p:nvPr userDrawn="1"/>
        </p:nvSpPr>
        <p:spPr>
          <a:xfrm rot="12754593">
            <a:off x="934791" y="563129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37D959BD-2CE0-4743-BA78-4578FE895117}"/>
              </a:ext>
            </a:extLst>
          </p:cNvPr>
          <p:cNvSpPr>
            <a:spLocks noChangeAspect="1"/>
          </p:cNvSpPr>
          <p:nvPr userDrawn="1"/>
        </p:nvSpPr>
        <p:spPr>
          <a:xfrm rot="16475376">
            <a:off x="1461214" y="5523387"/>
            <a:ext cx="540000" cy="540000"/>
          </a:xfrm>
          <a:prstGeom prst="ellipse">
            <a:avLst/>
          </a:prstGeom>
          <a:gradFill>
            <a:gsLst>
              <a:gs pos="100000">
                <a:schemeClr val="accent2">
                  <a:lumMod val="20000"/>
                  <a:lumOff val="80000"/>
                  <a:alpha val="27000"/>
                </a:schemeClr>
              </a:gs>
              <a:gs pos="5000">
                <a:schemeClr val="accent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C8CA8A7-F19D-486D-89F4-B86E6E564C79}"/>
              </a:ext>
            </a:extLst>
          </p:cNvPr>
          <p:cNvSpPr>
            <a:spLocks noChangeAspect="1"/>
          </p:cNvSpPr>
          <p:nvPr userDrawn="1"/>
        </p:nvSpPr>
        <p:spPr>
          <a:xfrm rot="8473022">
            <a:off x="1840806" y="5327871"/>
            <a:ext cx="540000" cy="5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39C51ECF-8065-4D5A-9DA9-728BB699432C}"/>
              </a:ext>
            </a:extLst>
          </p:cNvPr>
          <p:cNvCxnSpPr/>
          <p:nvPr userDrawn="1"/>
        </p:nvCxnSpPr>
        <p:spPr>
          <a:xfrm>
            <a:off x="651933" y="4622800"/>
            <a:ext cx="399732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9603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100000">
              <a:schemeClr val="accent1"/>
            </a:gs>
            <a:gs pos="4000">
              <a:schemeClr val="tx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6AA05B-6840-44DD-8746-44CCF25C1D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anton "/>
              </a:defRPr>
            </a:lvl1pPr>
          </a:lstStyle>
          <a:p>
            <a:fld id="{AB4652CB-2AB7-4450-9E0C-92CE8404E715}" type="datetimeFigureOut">
              <a:rPr lang="fr-FR" smtClean="0"/>
              <a:pPr/>
              <a:t>09/04/2026</a:t>
            </a:fld>
            <a:endParaRPr lang="fr-FR" dirty="0"/>
          </a:p>
        </p:txBody>
      </p:sp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7FCF2699-C14E-41E6-B08F-A189BCBBAE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452" y="5996350"/>
            <a:ext cx="2131096" cy="720000"/>
          </a:xfrm>
          <a:prstGeom prst="rect">
            <a:avLst/>
          </a:prstGeom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47547170-895B-4C34-92BE-3FCB4B3BC296}"/>
              </a:ext>
            </a:extLst>
          </p:cNvPr>
          <p:cNvSpPr>
            <a:spLocks noChangeAspect="1"/>
          </p:cNvSpPr>
          <p:nvPr userDrawn="1"/>
        </p:nvSpPr>
        <p:spPr>
          <a:xfrm rot="7971778">
            <a:off x="4559347" y="1323485"/>
            <a:ext cx="562481" cy="562481"/>
          </a:xfrm>
          <a:prstGeom prst="ellipse">
            <a:avLst/>
          </a:prstGeom>
          <a:gradFill>
            <a:gsLst>
              <a:gs pos="100000">
                <a:schemeClr val="accent2">
                  <a:lumMod val="20000"/>
                  <a:lumOff val="80000"/>
                  <a:alpha val="27000"/>
                </a:schemeClr>
              </a:gs>
              <a:gs pos="20000">
                <a:schemeClr val="accent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C0A20123-3CDB-4483-8ABD-9D9B8C636E29}"/>
              </a:ext>
            </a:extLst>
          </p:cNvPr>
          <p:cNvSpPr>
            <a:spLocks noChangeAspect="1"/>
          </p:cNvSpPr>
          <p:nvPr userDrawn="1"/>
        </p:nvSpPr>
        <p:spPr>
          <a:xfrm rot="8473022">
            <a:off x="4132913" y="1558566"/>
            <a:ext cx="562480" cy="5624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E0655EA3-F7B7-4AB1-B3FA-BD5AFD7EA569}"/>
              </a:ext>
            </a:extLst>
          </p:cNvPr>
          <p:cNvSpPr>
            <a:spLocks noChangeAspect="1"/>
          </p:cNvSpPr>
          <p:nvPr userDrawn="1"/>
        </p:nvSpPr>
        <p:spPr>
          <a:xfrm rot="12068009">
            <a:off x="1246559" y="824261"/>
            <a:ext cx="540000" cy="540000"/>
          </a:xfrm>
          <a:prstGeom prst="ellipse">
            <a:avLst/>
          </a:prstGeom>
          <a:gradFill>
            <a:gsLst>
              <a:gs pos="100000">
                <a:schemeClr val="accent2">
                  <a:lumMod val="20000"/>
                  <a:lumOff val="80000"/>
                  <a:alpha val="27000"/>
                </a:schemeClr>
              </a:gs>
              <a:gs pos="1800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7D779F96-59B7-4A4E-9478-48606C211EC9}"/>
              </a:ext>
            </a:extLst>
          </p:cNvPr>
          <p:cNvSpPr>
            <a:spLocks noChangeAspect="1"/>
          </p:cNvSpPr>
          <p:nvPr userDrawn="1"/>
        </p:nvSpPr>
        <p:spPr>
          <a:xfrm rot="12754593">
            <a:off x="934791" y="563129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37D959BD-2CE0-4743-BA78-4578FE895117}"/>
              </a:ext>
            </a:extLst>
          </p:cNvPr>
          <p:cNvSpPr>
            <a:spLocks noChangeAspect="1"/>
          </p:cNvSpPr>
          <p:nvPr userDrawn="1"/>
        </p:nvSpPr>
        <p:spPr>
          <a:xfrm rot="16475376">
            <a:off x="1461214" y="5523387"/>
            <a:ext cx="540000" cy="540000"/>
          </a:xfrm>
          <a:prstGeom prst="ellipse">
            <a:avLst/>
          </a:prstGeom>
          <a:gradFill>
            <a:gsLst>
              <a:gs pos="100000">
                <a:schemeClr val="accent2">
                  <a:lumMod val="20000"/>
                  <a:lumOff val="80000"/>
                  <a:alpha val="27000"/>
                </a:schemeClr>
              </a:gs>
              <a:gs pos="5000">
                <a:schemeClr val="accent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C8CA8A7-F19D-486D-89F4-B86E6E564C79}"/>
              </a:ext>
            </a:extLst>
          </p:cNvPr>
          <p:cNvSpPr>
            <a:spLocks noChangeAspect="1"/>
          </p:cNvSpPr>
          <p:nvPr userDrawn="1"/>
        </p:nvSpPr>
        <p:spPr>
          <a:xfrm rot="8473022">
            <a:off x="1840806" y="5327871"/>
            <a:ext cx="540000" cy="5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39C51ECF-8065-4D5A-9DA9-728BB699432C}"/>
              </a:ext>
            </a:extLst>
          </p:cNvPr>
          <p:cNvCxnSpPr/>
          <p:nvPr userDrawn="1"/>
        </p:nvCxnSpPr>
        <p:spPr>
          <a:xfrm>
            <a:off x="651933" y="4622800"/>
            <a:ext cx="399732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082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lipse 14">
            <a:extLst>
              <a:ext uri="{FF2B5EF4-FFF2-40B4-BE49-F238E27FC236}">
                <a16:creationId xmlns:a16="http://schemas.microsoft.com/office/drawing/2014/main" id="{A929207B-D9B6-4B52-9211-4BEFA120EF2C}"/>
              </a:ext>
            </a:extLst>
          </p:cNvPr>
          <p:cNvSpPr>
            <a:spLocks noChangeAspect="1"/>
          </p:cNvSpPr>
          <p:nvPr userDrawn="1"/>
        </p:nvSpPr>
        <p:spPr>
          <a:xfrm rot="9012054">
            <a:off x="11452278" y="5675221"/>
            <a:ext cx="540000" cy="540000"/>
          </a:xfrm>
          <a:prstGeom prst="ellipse">
            <a:avLst/>
          </a:prstGeom>
          <a:gradFill>
            <a:gsLst>
              <a:gs pos="100000">
                <a:schemeClr val="accent2">
                  <a:lumMod val="20000"/>
                  <a:lumOff val="80000"/>
                  <a:alpha val="27000"/>
                </a:schemeClr>
              </a:gs>
              <a:gs pos="20000">
                <a:schemeClr val="accent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6AA05B-6840-44DD-8746-44CCF25C1D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anton "/>
              </a:defRPr>
            </a:lvl1pPr>
          </a:lstStyle>
          <a:p>
            <a:fld id="{AB4652CB-2AB7-4450-9E0C-92CE8404E715}" type="datetimeFigureOut">
              <a:rPr lang="fr-FR" smtClean="0"/>
              <a:pPr/>
              <a:t>09/04/2026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FCF2699-C14E-41E6-B08F-A189BCBBAE3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20480" y="310288"/>
            <a:ext cx="2131091" cy="720000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5CF83191-F249-418C-8928-FBF1876791C5}"/>
              </a:ext>
            </a:extLst>
          </p:cNvPr>
          <p:cNvCxnSpPr/>
          <p:nvPr userDrawn="1"/>
        </p:nvCxnSpPr>
        <p:spPr>
          <a:xfrm>
            <a:off x="4775199" y="3552827"/>
            <a:ext cx="3997326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DEFC8E81-0FB7-4ACE-B127-CA5CBF8F33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85" r="65237"/>
          <a:stretch/>
        </p:blipFill>
        <p:spPr>
          <a:xfrm>
            <a:off x="26083" y="1630528"/>
            <a:ext cx="3997326" cy="3596945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DD7FE808-67DF-4675-B73F-00C11FC478D0}"/>
              </a:ext>
            </a:extLst>
          </p:cNvPr>
          <p:cNvSpPr>
            <a:spLocks noChangeAspect="1"/>
          </p:cNvSpPr>
          <p:nvPr userDrawn="1"/>
        </p:nvSpPr>
        <p:spPr>
          <a:xfrm rot="8473022">
            <a:off x="11159717" y="5387814"/>
            <a:ext cx="540000" cy="54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D8B5BED8-84C5-4EF9-9C47-1BE63BB7FEA7}"/>
              </a:ext>
            </a:extLst>
          </p:cNvPr>
          <p:cNvSpPr>
            <a:spLocks noChangeAspect="1"/>
          </p:cNvSpPr>
          <p:nvPr userDrawn="1"/>
        </p:nvSpPr>
        <p:spPr>
          <a:xfrm rot="15970694">
            <a:off x="7201349" y="800187"/>
            <a:ext cx="540000" cy="540000"/>
          </a:xfrm>
          <a:prstGeom prst="ellipse">
            <a:avLst/>
          </a:prstGeom>
          <a:gradFill>
            <a:gsLst>
              <a:gs pos="100000">
                <a:schemeClr val="accent2">
                  <a:lumMod val="20000"/>
                  <a:lumOff val="80000"/>
                  <a:alpha val="27000"/>
                </a:schemeClr>
              </a:gs>
              <a:gs pos="1800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2840842-F9C3-48A2-B330-E48746AB5F88}"/>
              </a:ext>
            </a:extLst>
          </p:cNvPr>
          <p:cNvSpPr>
            <a:spLocks noChangeAspect="1"/>
          </p:cNvSpPr>
          <p:nvPr userDrawn="1"/>
        </p:nvSpPr>
        <p:spPr>
          <a:xfrm rot="12754593">
            <a:off x="7546088" y="531803"/>
            <a:ext cx="540000" cy="54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0587C5F5-DFDE-4E8E-89F4-30AD4D779ABC}"/>
              </a:ext>
            </a:extLst>
          </p:cNvPr>
          <p:cNvSpPr>
            <a:spLocks noChangeAspect="1"/>
          </p:cNvSpPr>
          <p:nvPr userDrawn="1"/>
        </p:nvSpPr>
        <p:spPr>
          <a:xfrm rot="14898436">
            <a:off x="6244563" y="5641989"/>
            <a:ext cx="540000" cy="540000"/>
          </a:xfrm>
          <a:prstGeom prst="ellipse">
            <a:avLst/>
          </a:prstGeom>
          <a:gradFill>
            <a:gsLst>
              <a:gs pos="100000">
                <a:schemeClr val="accent2">
                  <a:lumMod val="20000"/>
                  <a:lumOff val="80000"/>
                  <a:alpha val="27000"/>
                </a:schemeClr>
              </a:gs>
              <a:gs pos="5000">
                <a:schemeClr val="accent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0AE53157-11CD-466A-8D54-13D921C3E53D}"/>
              </a:ext>
            </a:extLst>
          </p:cNvPr>
          <p:cNvSpPr>
            <a:spLocks noChangeAspect="1"/>
          </p:cNvSpPr>
          <p:nvPr userDrawn="1"/>
        </p:nvSpPr>
        <p:spPr>
          <a:xfrm rot="8473022">
            <a:off x="6542977" y="5306742"/>
            <a:ext cx="540000" cy="54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7364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E060A29-340D-4F3C-B2B9-9CF44FB0D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95FC37-3603-4B8F-8F6C-236A989DB2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D46DF2-AF20-4351-8EC2-AF820C902DE7}" type="datetimeFigureOut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2A245A">
                    <a:tint val="75000"/>
                  </a:srgbClr>
                </a:solidFill>
                <a:effectLst/>
                <a:uLnTx/>
                <a:uFillTx/>
                <a:latin typeface="Panton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09/04/2026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2A245A">
                  <a:tint val="75000"/>
                </a:srgbClr>
              </a:solidFill>
              <a:effectLst/>
              <a:uLnTx/>
              <a:uFillTx/>
              <a:latin typeface="Panton"/>
              <a:ea typeface="+mn-ea"/>
              <a:cs typeface="+mn-cs"/>
            </a:endParaRP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D807AA-86C0-4C87-BCBD-4A7747DBD5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2A245A">
                  <a:tint val="75000"/>
                </a:srgbClr>
              </a:solidFill>
              <a:effectLst/>
              <a:uLnTx/>
              <a:uFillTx/>
              <a:latin typeface="Panton"/>
              <a:ea typeface="+mn-ea"/>
              <a:cs typeface="+mn-cs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166F85-5A86-40E3-8F10-9B362F9D2F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06173B-5629-48D9-8DC8-9170BD3EC9CC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srgbClr val="2A245A">
                    <a:tint val="75000"/>
                  </a:srgbClr>
                </a:solidFill>
                <a:effectLst/>
                <a:uLnTx/>
                <a:uFillTx/>
                <a:latin typeface="Panton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‹N°›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2A245A">
                  <a:tint val="75000"/>
                </a:srgbClr>
              </a:solidFill>
              <a:effectLst/>
              <a:uLnTx/>
              <a:uFillTx/>
              <a:latin typeface="Panton"/>
              <a:ea typeface="+mn-ea"/>
              <a:cs typeface="+mn-cs"/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D48E1249-B658-4088-988D-8C71992AF749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59172"/>
            <a:ext cx="5257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DEB7C972-6FCE-82C9-552D-9DD0414E6A7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3745" y="5924350"/>
            <a:ext cx="1278655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188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r-FR" sz="4000" kern="1200" dirty="0">
          <a:solidFill>
            <a:schemeClr val="tx1"/>
          </a:solidFill>
          <a:latin typeface="Panton SemiBold" panose="000007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4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Tx/>
        <a:buBlip>
          <a:blip r:embed="rId5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81B6AFD-C53C-4493-AE20-12A760D2F1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anton" panose="00000500000000000000" pitchFamily="50" charset="0"/>
              </a:defRPr>
            </a:lvl1pPr>
          </a:lstStyle>
          <a:p>
            <a:fld id="{4F053615-3E5B-4197-961C-0C91A0FC7458}" type="datetimeFigureOut">
              <a:rPr lang="fr-FR" smtClean="0"/>
              <a:pPr/>
              <a:t>09/04/2026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F04C89-007A-4F79-8588-DC5B319E3D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anton" panose="00000500000000000000" pitchFamily="50" charset="0"/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66A720-7EE3-49D4-9186-28CDCFCC1F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anton" panose="00000500000000000000" pitchFamily="50" charset="0"/>
              </a:defRPr>
            </a:lvl1pPr>
          </a:lstStyle>
          <a:p>
            <a:fld id="{EC010DC5-2388-42CB-B6CC-74D81BC530D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451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9" r:id="rId2"/>
    <p:sldLayoutId id="2147483671" r:id="rId3"/>
    <p:sldLayoutId id="2147483672" r:id="rId4"/>
    <p:sldLayoutId id="2147483678" r:id="rId5"/>
    <p:sldLayoutId id="2147483679" r:id="rId6"/>
    <p:sldLayoutId id="2147483739" r:id="rId7"/>
    <p:sldLayoutId id="2147483740" r:id="rId8"/>
    <p:sldLayoutId id="2147483741" r:id="rId9"/>
    <p:sldLayoutId id="2147483742" r:id="rId10"/>
    <p:sldLayoutId id="21474837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E060A29-340D-4F3C-B2B9-9CF44FB0D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95FC37-3603-4B8F-8F6C-236A989DB2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46DF2-AF20-4351-8EC2-AF820C902DE7}" type="datetimeFigureOut">
              <a:rPr lang="fr-FR" smtClean="0"/>
              <a:t>09/04/2026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D807AA-86C0-4C87-BCBD-4A7747DBD5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166F85-5A86-40E3-8F10-9B362F9D2F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6173B-5629-48D9-8DC8-9170BD3EC9CC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7C1FF35-71F9-45CE-9F73-567FF78EDB5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10664" y="563126"/>
            <a:ext cx="1278655" cy="432000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470DC168-2DCD-4C05-B353-7F91526CA460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59172"/>
            <a:ext cx="5257800" cy="0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7F98D7F3-6C53-4AE0-AA79-DFCA29BCE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>
              <a:buBlip>
                <a:blip r:embed="rId9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Blip>
                <a:blip r:embed="rId10"/>
              </a:buBlip>
            </a:pPr>
            <a:r>
              <a:rPr lang="fr-FR" dirty="0"/>
              <a:t>Deuxième niveau</a:t>
            </a:r>
          </a:p>
          <a:p>
            <a:pPr lvl="2">
              <a:buClr>
                <a:schemeClr val="accent3"/>
              </a:buClr>
            </a:pPr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2652031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64" r:id="rId3"/>
    <p:sldLayoutId id="2147483665" r:id="rId4"/>
    <p:sldLayoutId id="2147483666" r:id="rId5"/>
    <p:sldLayoutId id="214748368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r-FR" sz="4000" kern="1200" dirty="0">
          <a:solidFill>
            <a:schemeClr val="tx1"/>
          </a:solidFill>
          <a:latin typeface="Panton SemiBold" panose="00000700000000000000" pitchFamily="50" charset="0"/>
          <a:ea typeface="+mj-ea"/>
          <a:cs typeface="+mj-cs"/>
        </a:defRPr>
      </a:lvl1pPr>
    </p:titleStyle>
    <p:bodyStyle>
      <a:lvl1pPr marL="363538" indent="-363538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1"/>
        </a:buBlip>
        <a:defRPr lang="fr-FR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Tx/>
        <a:buBlip>
          <a:blip r:embed="rId12"/>
        </a:buBlip>
        <a:defRPr lang="fr-FR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lang="fr-FR" sz="18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83BF41-4E5C-439F-BDB2-C6ED3685F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07AFEA-4BC6-4AAF-B23C-F38491706480}" type="datetimeFigureOut">
              <a:rPr lang="fr-FR" smtClean="0"/>
              <a:t>09/04/2026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5504DB-D915-4617-866B-5A453607DA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DC0AB4-D2BA-4A43-9891-9697B961C6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B63B9-44AF-40F3-89EF-DF408630AC6E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7" name="Espace réservé du titre 1">
            <a:extLst>
              <a:ext uri="{FF2B5EF4-FFF2-40B4-BE49-F238E27FC236}">
                <a16:creationId xmlns:a16="http://schemas.microsoft.com/office/drawing/2014/main" id="{E8CC8746-E270-43A0-BCD1-D98B2F857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963EB77E-E763-4757-A7F7-93B9A38DD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>
              <a:buFontTx/>
              <a:buBlip>
                <a:blip r:embed="rId8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SzPct val="80000"/>
              <a:buFontTx/>
              <a:buBlip>
                <a:blip r:embed="rId9"/>
              </a:buBlip>
            </a:pPr>
            <a:r>
              <a:rPr lang="fr-FR" dirty="0"/>
              <a:t>Deuxième niveau</a:t>
            </a:r>
          </a:p>
          <a:p>
            <a:pPr lvl="2">
              <a:buClr>
                <a:schemeClr val="accent1"/>
              </a:buClr>
            </a:pPr>
            <a:r>
              <a:rPr lang="fr-FR" dirty="0"/>
              <a:t>Troisième niveau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CD6C46-F3C2-4CD1-9538-41B8C09FFFF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03745" y="5924350"/>
            <a:ext cx="1278655" cy="432000"/>
          </a:xfrm>
          <a:prstGeom prst="rect">
            <a:avLst/>
          </a:prstGeom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0FB6ADE-B735-4A5F-862C-DEC34A064D53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59172"/>
            <a:ext cx="52578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63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6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Panton SemiBold" panose="00000700000000000000" pitchFamily="50" charset="0"/>
          <a:ea typeface="+mj-ea"/>
          <a:cs typeface="+mj-cs"/>
        </a:defRPr>
      </a:lvl1pPr>
    </p:titleStyle>
    <p:bodyStyle>
      <a:lvl1pPr marL="363538" indent="-363538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fr-FR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DED2734-4DC0-45F2-A766-E60E52844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5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9B9ECCA-0A4A-40FD-BFA1-9B4CDB146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>
              <a:buFontTx/>
              <a:buBlip>
                <a:blip r:embed="rId8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SzPct val="80000"/>
              <a:buFontTx/>
              <a:buBlip>
                <a:blip r:embed="rId9"/>
              </a:buBlip>
            </a:pPr>
            <a:r>
              <a:rPr lang="fr-FR" dirty="0"/>
              <a:t>Deuxième niveau</a:t>
            </a:r>
          </a:p>
          <a:p>
            <a:pPr lvl="2">
              <a:buClr>
                <a:schemeClr val="accent2"/>
              </a:buClr>
            </a:pPr>
            <a:r>
              <a:rPr lang="fr-FR" dirty="0"/>
              <a:t>Troisième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11CEA90-A13F-4359-94F9-CAA541B14A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06D16-F7E1-4112-A457-86DC9B71113F}" type="datetimeFigureOut">
              <a:rPr lang="fr-FR" smtClean="0"/>
              <a:t>09/04/2026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015F62-13A0-4F42-A2EA-8C5665DA59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4863325-D0E7-4C12-B48D-03833951F5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AE2FB-57CC-4006-8CD1-3045948BC40B}" type="slidenum">
              <a:rPr lang="fr-FR" smtClean="0"/>
              <a:t>‹N°›</a:t>
            </a:fld>
            <a:endParaRPr lang="fr-FR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F4B2671-DB00-4195-AD86-3E8CEAD3A92D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59172"/>
            <a:ext cx="5257800" cy="0"/>
          </a:xfrm>
          <a:prstGeom prst="line">
            <a:avLst/>
          </a:prstGeom>
          <a:ln>
            <a:solidFill>
              <a:schemeClr val="accent2"/>
            </a:solidFill>
          </a:ln>
        </p:spPr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95F09481-54D9-4C0A-B08A-1AC2C7332F1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10664" y="563126"/>
            <a:ext cx="1278655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553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fr-FR" sz="4000" kern="1200" smtClean="0">
          <a:solidFill>
            <a:schemeClr val="tx1"/>
          </a:solidFill>
          <a:latin typeface="Panton SemiBold" panose="00000700000000000000" pitchFamily="50" charset="0"/>
          <a:ea typeface="+mj-ea"/>
          <a:cs typeface="+mj-cs"/>
        </a:defRPr>
      </a:lvl1pPr>
    </p:titleStyle>
    <p:bodyStyle>
      <a:lvl1pPr marL="363538" indent="-363538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fr-FR" sz="2400" kern="120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2000" kern="120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 smtClean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19FBF7-787D-42C8-ADE9-381C224E38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D0D8C-9C2D-4C9F-9CC9-406E6A81C35F}" type="datetimeFigureOut">
              <a:rPr lang="fr-FR" smtClean="0"/>
              <a:t>09/04/2026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B5B8F4-2664-400D-B542-A37CE5795A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F20E22-4027-4CB3-A9E1-42869886BD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D8B42-2D1D-45CE-BECA-4F87CB55EA67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7" name="Espace réservé du titre 1">
            <a:extLst>
              <a:ext uri="{FF2B5EF4-FFF2-40B4-BE49-F238E27FC236}">
                <a16:creationId xmlns:a16="http://schemas.microsoft.com/office/drawing/2014/main" id="{1DB1526B-A802-4BC1-8D61-A610989A0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98734E4-8026-4F43-9680-04D897191F6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10664" y="563126"/>
            <a:ext cx="1278655" cy="432000"/>
          </a:xfrm>
          <a:prstGeom prst="rect">
            <a:avLst/>
          </a:prstGeom>
        </p:spPr>
      </p:pic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10BA8E2B-8A17-4759-B08E-39E051AB4EC5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59172"/>
            <a:ext cx="5257800" cy="0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47F5D0BC-9EF2-4806-B816-645397EB1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>
              <a:buFontTx/>
              <a:buBlip>
                <a:blip r:embed="rId9"/>
              </a:buBlip>
            </a:pPr>
            <a:r>
              <a:rPr lang="fr-FR" dirty="0"/>
              <a:t> Cliquez pour modifier les styles du texte du masque</a:t>
            </a:r>
          </a:p>
          <a:p>
            <a:pPr lvl="1">
              <a:buSzPct val="80000"/>
              <a:buFontTx/>
              <a:buBlip>
                <a:blip r:embed="rId10"/>
              </a:buBlip>
            </a:pPr>
            <a:r>
              <a:rPr lang="fr-FR" dirty="0"/>
              <a:t>Deuxième niveau</a:t>
            </a:r>
          </a:p>
          <a:p>
            <a:pPr lvl="2">
              <a:buClr>
                <a:schemeClr val="tx1">
                  <a:lumMod val="60000"/>
                  <a:lumOff val="40000"/>
                </a:schemeClr>
              </a:buClr>
            </a:pPr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805179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743" r:id="rId2"/>
    <p:sldLayoutId id="2147483744" r:id="rId3"/>
    <p:sldLayoutId id="2147483745" r:id="rId4"/>
    <p:sldLayoutId id="2147483746" r:id="rId5"/>
    <p:sldLayoutId id="214748374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Panton SemiBold" panose="00000700000000000000" pitchFamily="50" charset="0"/>
          <a:ea typeface="+mj-ea"/>
          <a:cs typeface="+mj-cs"/>
        </a:defRPr>
      </a:lvl1pPr>
    </p:titleStyle>
    <p:bodyStyle>
      <a:lvl1pPr marL="363538" indent="-363538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9"/>
        </a:buBlip>
        <a:defRPr lang="fr-FR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9"/>
        </a:buBlip>
        <a:defRPr lang="fr-FR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9"/>
        </a:buBlip>
        <a:defRPr lang="fr-FR" sz="18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E78AD76-159A-45E3-ACBD-94E1C9C86A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16180-6021-412E-805A-5F4A6A06BFD9}" type="datetimeFigureOut">
              <a:rPr lang="fr-FR" smtClean="0"/>
              <a:t>09/04/2026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7DAF16-92D0-4BFE-99C5-BE2BC7A89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93834B-BF73-4084-84BE-AEAABA1C32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14EEF-505C-4A5A-A48E-19F761D6D9A9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7" name="Espace réservé du titre 1">
            <a:extLst>
              <a:ext uri="{FF2B5EF4-FFF2-40B4-BE49-F238E27FC236}">
                <a16:creationId xmlns:a16="http://schemas.microsoft.com/office/drawing/2014/main" id="{2B6EE203-E748-484E-B3FD-E167564A4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56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A129C10-B050-4DE0-B198-389B7C0E613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10664" y="563126"/>
            <a:ext cx="1278655" cy="432000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EFD0607-9528-43CF-BF85-EEFA66090B74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59172"/>
            <a:ext cx="5257800" cy="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A48B3A8C-0882-4166-9B07-93D1CFDC1F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>
              <a:buFontTx/>
              <a:buBlip>
                <a:blip r:embed="rId9"/>
              </a:buBlip>
            </a:pPr>
            <a:r>
              <a:rPr lang="fr-FR" dirty="0"/>
              <a:t>Cliquez pour modifier les styles du texte du masque</a:t>
            </a:r>
          </a:p>
          <a:p>
            <a:pPr lvl="1">
              <a:buSzPct val="80000"/>
              <a:buFontTx/>
              <a:buBlip>
                <a:blip r:embed="rId10"/>
              </a:buBlip>
            </a:pPr>
            <a:r>
              <a:rPr lang="fr-FR" dirty="0"/>
              <a:t>Deuxième niveau</a:t>
            </a:r>
          </a:p>
          <a:p>
            <a:pPr lvl="2">
              <a:buClr>
                <a:schemeClr val="accent4"/>
              </a:buClr>
            </a:pPr>
            <a:r>
              <a:rPr lang="fr-FR" dirty="0"/>
              <a:t>Troisième niveau</a:t>
            </a:r>
          </a:p>
        </p:txBody>
      </p:sp>
    </p:spTree>
    <p:extLst>
      <p:ext uri="{BB962C8B-B14F-4D97-AF65-F5344CB8AC3E}">
        <p14:creationId xmlns:p14="http://schemas.microsoft.com/office/powerpoint/2010/main" val="1631927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Panton SemiBold" panose="00000700000000000000" pitchFamily="50" charset="0"/>
          <a:ea typeface="+mj-ea"/>
          <a:cs typeface="+mj-cs"/>
        </a:defRPr>
      </a:lvl1pPr>
    </p:titleStyle>
    <p:bodyStyle>
      <a:lvl1pPr marL="363538" indent="-363538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fr-FR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fr-FR" sz="18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17cyber.gouv.fr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24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CE6657E-B76F-52A1-47BF-DEAE705518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38" y="5866880"/>
            <a:ext cx="1856102" cy="86540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C7DBCB7-1EBB-45FA-9720-8A89BE8FD378}"/>
              </a:ext>
            </a:extLst>
          </p:cNvPr>
          <p:cNvSpPr txBox="1"/>
          <p:nvPr/>
        </p:nvSpPr>
        <p:spPr>
          <a:xfrm>
            <a:off x="1038341" y="2194046"/>
            <a:ext cx="10115317" cy="2469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dirty="0">
                <a:solidFill>
                  <a:schemeClr val="bg1"/>
                </a:solidFill>
              </a:rPr>
              <a:t>VIVRE DANS UN MONDE </a:t>
            </a:r>
          </a:p>
          <a:p>
            <a:pPr algn="ctr"/>
            <a:r>
              <a:rPr lang="fr-FR" sz="7200" dirty="0">
                <a:solidFill>
                  <a:schemeClr val="bg1"/>
                </a:solidFill>
              </a:rPr>
              <a:t>DE </a:t>
            </a:r>
            <a:r>
              <a:rPr lang="fr-FR" sz="7200" dirty="0">
                <a:solidFill>
                  <a:srgbClr val="F3CE35"/>
                </a:solidFill>
                <a:latin typeface="+mj-lt"/>
              </a:rPr>
              <a:t>CYBERMENACES</a:t>
            </a:r>
          </a:p>
          <a:p>
            <a:pPr algn="ctr"/>
            <a:endParaRPr lang="fr-FR" sz="1050" dirty="0">
              <a:solidFill>
                <a:schemeClr val="bg1"/>
              </a:solidFill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D7C0F8AE-AC14-A85A-B65F-9302CC9C7774}"/>
              </a:ext>
            </a:extLst>
          </p:cNvPr>
          <p:cNvGrpSpPr/>
          <p:nvPr/>
        </p:nvGrpSpPr>
        <p:grpSpPr>
          <a:xfrm>
            <a:off x="1500869" y="1598426"/>
            <a:ext cx="770628" cy="232914"/>
            <a:chOff x="9523561" y="3838754"/>
            <a:chExt cx="770628" cy="232914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54AB2D66-6F36-1F6A-AD0E-B670AF5352A6}"/>
                </a:ext>
              </a:extLst>
            </p:cNvPr>
            <p:cNvSpPr/>
            <p:nvPr/>
          </p:nvSpPr>
          <p:spPr>
            <a:xfrm>
              <a:off x="9523561" y="3838754"/>
              <a:ext cx="232914" cy="232914"/>
            </a:xfrm>
            <a:prstGeom prst="ellipse">
              <a:avLst/>
            </a:prstGeom>
            <a:solidFill>
              <a:srgbClr val="46B3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AD74975-9CAD-B9BE-D355-06D7C1AB2CAC}"/>
                </a:ext>
              </a:extLst>
            </p:cNvPr>
            <p:cNvSpPr/>
            <p:nvPr/>
          </p:nvSpPr>
          <p:spPr>
            <a:xfrm>
              <a:off x="10061275" y="3838754"/>
              <a:ext cx="232914" cy="232914"/>
            </a:xfrm>
            <a:prstGeom prst="ellipse">
              <a:avLst/>
            </a:prstGeom>
            <a:solidFill>
              <a:srgbClr val="F3CE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A9C7020E-6B5A-C2F0-6CEE-D5CE98379115}"/>
                </a:ext>
              </a:extLst>
            </p:cNvPr>
            <p:cNvSpPr/>
            <p:nvPr/>
          </p:nvSpPr>
          <p:spPr>
            <a:xfrm>
              <a:off x="9792418" y="3838754"/>
              <a:ext cx="232914" cy="232914"/>
            </a:xfrm>
            <a:prstGeom prst="ellipse">
              <a:avLst/>
            </a:prstGeom>
            <a:solidFill>
              <a:srgbClr val="169F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AD4E105-1697-CA98-E989-E50C6791C8B1}"/>
              </a:ext>
            </a:extLst>
          </p:cNvPr>
          <p:cNvSpPr txBox="1"/>
          <p:nvPr/>
        </p:nvSpPr>
        <p:spPr>
          <a:xfrm>
            <a:off x="319177" y="5866880"/>
            <a:ext cx="4921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Jeudi 9 avril 2026</a:t>
            </a:r>
          </a:p>
          <a:p>
            <a:r>
              <a:rPr lang="fr-FR" sz="2000" dirty="0">
                <a:solidFill>
                  <a:schemeClr val="bg1"/>
                </a:solidFill>
              </a:rPr>
              <a:t>Rencontre régionale URPS Pharmaciens</a:t>
            </a:r>
          </a:p>
        </p:txBody>
      </p:sp>
      <p:sp>
        <p:nvSpPr>
          <p:cNvPr id="21" name="Arc plein 20">
            <a:extLst>
              <a:ext uri="{FF2B5EF4-FFF2-40B4-BE49-F238E27FC236}">
                <a16:creationId xmlns:a16="http://schemas.microsoft.com/office/drawing/2014/main" id="{D3B57934-A4DB-9EBD-F759-850D5E1D8733}"/>
              </a:ext>
            </a:extLst>
          </p:cNvPr>
          <p:cNvSpPr/>
          <p:nvPr/>
        </p:nvSpPr>
        <p:spPr>
          <a:xfrm rot="13772736">
            <a:off x="11495922" y="-397657"/>
            <a:ext cx="1204235" cy="1204235"/>
          </a:xfrm>
          <a:prstGeom prst="blockArc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2" name="Arc plein 21">
            <a:extLst>
              <a:ext uri="{FF2B5EF4-FFF2-40B4-BE49-F238E27FC236}">
                <a16:creationId xmlns:a16="http://schemas.microsoft.com/office/drawing/2014/main" id="{CA458A01-D6F0-94F4-D2A9-CD85684931E3}"/>
              </a:ext>
            </a:extLst>
          </p:cNvPr>
          <p:cNvSpPr/>
          <p:nvPr/>
        </p:nvSpPr>
        <p:spPr>
          <a:xfrm>
            <a:off x="14967591" y="5972648"/>
            <a:ext cx="1204235" cy="1204235"/>
          </a:xfrm>
          <a:prstGeom prst="blockArc">
            <a:avLst/>
          </a:prstGeom>
          <a:solidFill>
            <a:srgbClr val="F3CE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Arc plein 22">
            <a:extLst>
              <a:ext uri="{FF2B5EF4-FFF2-40B4-BE49-F238E27FC236}">
                <a16:creationId xmlns:a16="http://schemas.microsoft.com/office/drawing/2014/main" id="{493E5D21-20F2-341E-A905-F8677C2E6E8A}"/>
              </a:ext>
            </a:extLst>
          </p:cNvPr>
          <p:cNvSpPr/>
          <p:nvPr/>
        </p:nvSpPr>
        <p:spPr>
          <a:xfrm>
            <a:off x="6770269" y="6260031"/>
            <a:ext cx="1204235" cy="1204235"/>
          </a:xfrm>
          <a:prstGeom prst="blockArc">
            <a:avLst/>
          </a:prstGeom>
          <a:solidFill>
            <a:srgbClr val="46B3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355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3678C-2609-69E6-4E89-4CFA4AA23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95CFF233-E46F-AA5B-1BFD-89101CD6A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8064"/>
            <a:ext cx="9044604" cy="756000"/>
          </a:xfrm>
        </p:spPr>
        <p:txBody>
          <a:bodyPr>
            <a:normAutofit/>
          </a:bodyPr>
          <a:lstStyle/>
          <a:p>
            <a:r>
              <a:rPr lang="fr-FR" dirty="0">
                <a:latin typeface="Panton Black" panose="00000A00000000000000" pitchFamily="50" charset="0"/>
              </a:rPr>
              <a:t>Phishing ou pas phishing ? 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04AA65F-5E58-798F-1E87-DFB451C7AFD7}"/>
              </a:ext>
            </a:extLst>
          </p:cNvPr>
          <p:cNvGrpSpPr/>
          <p:nvPr/>
        </p:nvGrpSpPr>
        <p:grpSpPr>
          <a:xfrm>
            <a:off x="963155" y="1134064"/>
            <a:ext cx="770628" cy="232914"/>
            <a:chOff x="9523561" y="3838754"/>
            <a:chExt cx="770628" cy="232914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2C028E85-4305-A0E9-B57E-EAF99AFE015D}"/>
                </a:ext>
              </a:extLst>
            </p:cNvPr>
            <p:cNvSpPr/>
            <p:nvPr/>
          </p:nvSpPr>
          <p:spPr>
            <a:xfrm>
              <a:off x="9523561" y="3838754"/>
              <a:ext cx="232914" cy="232914"/>
            </a:xfrm>
            <a:prstGeom prst="ellipse">
              <a:avLst/>
            </a:prstGeom>
            <a:solidFill>
              <a:srgbClr val="46B3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4B86982F-4651-4C68-088D-B15D5B2696D9}"/>
                </a:ext>
              </a:extLst>
            </p:cNvPr>
            <p:cNvSpPr/>
            <p:nvPr/>
          </p:nvSpPr>
          <p:spPr>
            <a:xfrm>
              <a:off x="10061275" y="3838754"/>
              <a:ext cx="232914" cy="232914"/>
            </a:xfrm>
            <a:prstGeom prst="ellipse">
              <a:avLst/>
            </a:prstGeom>
            <a:solidFill>
              <a:srgbClr val="F3CE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15425629-A586-BBCE-0FCA-070B7F0204FD}"/>
                </a:ext>
              </a:extLst>
            </p:cNvPr>
            <p:cNvSpPr/>
            <p:nvPr/>
          </p:nvSpPr>
          <p:spPr>
            <a:xfrm>
              <a:off x="9792418" y="3838754"/>
              <a:ext cx="232914" cy="232914"/>
            </a:xfrm>
            <a:prstGeom prst="ellipse">
              <a:avLst/>
            </a:prstGeom>
            <a:solidFill>
              <a:srgbClr val="169F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03A62F7E-B012-B664-D6E3-2E00C7B41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504" y="1967090"/>
            <a:ext cx="5466780" cy="4526258"/>
          </a:xfrm>
          <a:prstGeom prst="rect">
            <a:avLst/>
          </a:prstGeom>
          <a:noFill/>
          <a:ln w="76200">
            <a:noFill/>
          </a:ln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D5C86B9B-2175-DBE0-A190-C668F24ECAB7}"/>
              </a:ext>
            </a:extLst>
          </p:cNvPr>
          <p:cNvGrpSpPr/>
          <p:nvPr/>
        </p:nvGrpSpPr>
        <p:grpSpPr>
          <a:xfrm>
            <a:off x="6458881" y="1967090"/>
            <a:ext cx="5495619" cy="4512846"/>
            <a:chOff x="6458881" y="1967090"/>
            <a:chExt cx="5495619" cy="451284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18E2C7A0-DFB5-79BA-E83F-7B4D758BC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8881" y="1967090"/>
              <a:ext cx="5495619" cy="4512846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7CD2D5D-F543-8480-01BB-D857A97528E2}"/>
                </a:ext>
              </a:extLst>
            </p:cNvPr>
            <p:cNvSpPr/>
            <p:nvPr/>
          </p:nvSpPr>
          <p:spPr>
            <a:xfrm>
              <a:off x="7460974" y="1967090"/>
              <a:ext cx="556591" cy="179762"/>
            </a:xfrm>
            <a:prstGeom prst="rect">
              <a:avLst/>
            </a:prstGeom>
            <a:noFill/>
            <a:ln w="41275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51344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8EE23-51FF-DB91-21C6-5CBA4D751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510F4C44-11A0-137F-1958-072BFE61A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8064"/>
            <a:ext cx="9044604" cy="756000"/>
          </a:xfrm>
        </p:spPr>
        <p:txBody>
          <a:bodyPr>
            <a:normAutofit/>
          </a:bodyPr>
          <a:lstStyle/>
          <a:p>
            <a:r>
              <a:rPr lang="fr-FR" dirty="0">
                <a:latin typeface="Panton Black" panose="00000A00000000000000" pitchFamily="50" charset="0"/>
              </a:rPr>
              <a:t>Réagir en cas de cyberattaque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38AA80D-AC6C-C3DD-4B67-1CE4311CD054}"/>
              </a:ext>
            </a:extLst>
          </p:cNvPr>
          <p:cNvGrpSpPr/>
          <p:nvPr/>
        </p:nvGrpSpPr>
        <p:grpSpPr>
          <a:xfrm>
            <a:off x="963155" y="1134064"/>
            <a:ext cx="770628" cy="232914"/>
            <a:chOff x="9523561" y="3838754"/>
            <a:chExt cx="770628" cy="232914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B8DB4ADA-9B62-1A4A-557B-6BBB2758A849}"/>
                </a:ext>
              </a:extLst>
            </p:cNvPr>
            <p:cNvSpPr/>
            <p:nvPr/>
          </p:nvSpPr>
          <p:spPr>
            <a:xfrm>
              <a:off x="9523561" y="3838754"/>
              <a:ext cx="232914" cy="232914"/>
            </a:xfrm>
            <a:prstGeom prst="ellipse">
              <a:avLst/>
            </a:prstGeom>
            <a:solidFill>
              <a:srgbClr val="46B3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2D3BE1F1-E7F5-4C71-DAE5-6FCF7C3B30B1}"/>
                </a:ext>
              </a:extLst>
            </p:cNvPr>
            <p:cNvSpPr/>
            <p:nvPr/>
          </p:nvSpPr>
          <p:spPr>
            <a:xfrm>
              <a:off x="10061275" y="3838754"/>
              <a:ext cx="232914" cy="232914"/>
            </a:xfrm>
            <a:prstGeom prst="ellipse">
              <a:avLst/>
            </a:prstGeom>
            <a:solidFill>
              <a:srgbClr val="F3CE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D7895BAA-B6C1-C546-DA33-A9822F5711AF}"/>
                </a:ext>
              </a:extLst>
            </p:cNvPr>
            <p:cNvSpPr/>
            <p:nvPr/>
          </p:nvSpPr>
          <p:spPr>
            <a:xfrm>
              <a:off x="9792418" y="3838754"/>
              <a:ext cx="232914" cy="232914"/>
            </a:xfrm>
            <a:prstGeom prst="ellipse">
              <a:avLst/>
            </a:prstGeom>
            <a:solidFill>
              <a:srgbClr val="169F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re 2">
            <a:extLst>
              <a:ext uri="{FF2B5EF4-FFF2-40B4-BE49-F238E27FC236}">
                <a16:creationId xmlns:a16="http://schemas.microsoft.com/office/drawing/2014/main" id="{3FF4E871-ADD0-ABA1-929F-B3CD059FA33A}"/>
              </a:ext>
            </a:extLst>
          </p:cNvPr>
          <p:cNvSpPr txBox="1">
            <a:spLocks/>
          </p:cNvSpPr>
          <p:nvPr/>
        </p:nvSpPr>
        <p:spPr>
          <a:xfrm>
            <a:off x="8182034" y="1595738"/>
            <a:ext cx="3665835" cy="756000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Panton SemiBold" panose="00000700000000000000" pitchFamily="50" charset="0"/>
                <a:ea typeface="+mj-ea"/>
                <a:cs typeface="+mj-cs"/>
              </a:defRPr>
            </a:lvl1pPr>
          </a:lstStyle>
          <a:p>
            <a:pPr algn="ctr"/>
            <a:r>
              <a:rPr lang="fr-FR" sz="2400" dirty="0"/>
              <a:t>On respire, </a:t>
            </a:r>
          </a:p>
          <a:p>
            <a:pPr algn="ctr"/>
            <a:r>
              <a:rPr lang="fr-FR" sz="2400" dirty="0"/>
              <a:t>paniquer ne sert a rien ! </a:t>
            </a:r>
          </a:p>
        </p:txBody>
      </p:sp>
      <p:pic>
        <p:nvPicPr>
          <p:cNvPr id="3" name="Espace réservé du contenu 25" descr="Une image contenant Dessin animé, clipart, dessin humoristique, Animation&#10;&#10;Le contenu généré par l’IA peut être incorrect.">
            <a:extLst>
              <a:ext uri="{FF2B5EF4-FFF2-40B4-BE49-F238E27FC236}">
                <a16:creationId xmlns:a16="http://schemas.microsoft.com/office/drawing/2014/main" id="{ABF1FD67-6056-56E4-1712-750EAB7BB9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314186" y="2623987"/>
            <a:ext cx="3401533" cy="2551150"/>
          </a:xfr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B0451BF-0DFF-D7DE-72FA-1448BEE36AB8}"/>
              </a:ext>
            </a:extLst>
          </p:cNvPr>
          <p:cNvSpPr txBox="1"/>
          <p:nvPr/>
        </p:nvSpPr>
        <p:spPr>
          <a:xfrm>
            <a:off x="838199" y="1767112"/>
            <a:ext cx="696123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+mj-lt"/>
              </a:rPr>
              <a:t>1</a:t>
            </a:r>
            <a:r>
              <a:rPr lang="fr-FR" baseline="30000" dirty="0">
                <a:latin typeface="+mj-lt"/>
              </a:rPr>
              <a:t>ère</a:t>
            </a:r>
            <a:r>
              <a:rPr lang="fr-FR" dirty="0">
                <a:latin typeface="+mj-lt"/>
              </a:rPr>
              <a:t> étape : arrêter l’hémorragie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Isolement de la machine infectée (quarantaine) en débranchant les câbles réseau et le Wi-Fi.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>
                <a:solidFill>
                  <a:srgbClr val="FF0000"/>
                </a:solidFill>
              </a:rPr>
              <a:t>N’éteignez surtout pas les ordinateurs </a:t>
            </a:r>
            <a:r>
              <a:rPr lang="fr-FR" dirty="0"/>
              <a:t>(empreintes numériques)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fr-FR" dirty="0"/>
          </a:p>
          <a:p>
            <a:endParaRPr lang="fr-FR" dirty="0"/>
          </a:p>
          <a:p>
            <a:r>
              <a:rPr lang="fr-FR" dirty="0">
                <a:latin typeface="+mj-lt"/>
              </a:rPr>
              <a:t>2</a:t>
            </a:r>
            <a:r>
              <a:rPr lang="fr-FR" baseline="30000" dirty="0">
                <a:latin typeface="+mj-lt"/>
              </a:rPr>
              <a:t>ème</a:t>
            </a:r>
            <a:r>
              <a:rPr lang="fr-FR" dirty="0">
                <a:latin typeface="+mj-lt"/>
              </a:rPr>
              <a:t> étape : alerter le 17 cyber : </a:t>
            </a:r>
            <a:r>
              <a:rPr lang="fr-FR" dirty="0">
                <a:hlinkClick r:id="rId4"/>
              </a:rPr>
              <a:t>https://17cyber.gouv.fr/</a:t>
            </a:r>
            <a:r>
              <a:rPr lang="fr-FR" dirty="0"/>
              <a:t>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Réponse technique avec des mesures réflexes selon l’incident.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Disponible 24h/24 et 7j/7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fr-FR" dirty="0"/>
          </a:p>
          <a:p>
            <a:endParaRPr lang="fr-FR" dirty="0"/>
          </a:p>
          <a:p>
            <a:r>
              <a:rPr lang="fr-FR" dirty="0">
                <a:latin typeface="+mj-lt"/>
              </a:rPr>
              <a:t>3</a:t>
            </a:r>
            <a:r>
              <a:rPr lang="fr-FR" baseline="30000" dirty="0">
                <a:latin typeface="+mj-lt"/>
              </a:rPr>
              <a:t>ème</a:t>
            </a:r>
            <a:r>
              <a:rPr lang="fr-FR" dirty="0">
                <a:latin typeface="+mj-lt"/>
              </a:rPr>
              <a:t> étape : Faites appel à des spécialistes 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En cas de virement suspect : appeler votre banque, exiger un rappel de fonds.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Appeler votre prestaire informatique pour la remédiation. Ne surtout rien effacer (copier les preuves avant de tout réinstaller), trouver l’origine de l’intrusion.</a:t>
            </a:r>
          </a:p>
        </p:txBody>
      </p:sp>
    </p:spTree>
    <p:extLst>
      <p:ext uri="{BB962C8B-B14F-4D97-AF65-F5344CB8AC3E}">
        <p14:creationId xmlns:p14="http://schemas.microsoft.com/office/powerpoint/2010/main" val="1191254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911EA-1F50-3A06-145F-3E11CEBCD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7DA8EEEF-6E43-4BAC-DE0C-6D1EEAB10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8064"/>
            <a:ext cx="9044604" cy="756000"/>
          </a:xfrm>
        </p:spPr>
        <p:txBody>
          <a:bodyPr>
            <a:normAutofit/>
          </a:bodyPr>
          <a:lstStyle/>
          <a:p>
            <a:r>
              <a:rPr lang="fr-FR" dirty="0">
                <a:latin typeface="Panton Black" panose="00000A00000000000000" pitchFamily="50" charset="0"/>
              </a:rPr>
              <a:t>Réagir en cas de cyberattaque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7041510A-1F3F-0C27-41D5-A4D85FD087F3}"/>
              </a:ext>
            </a:extLst>
          </p:cNvPr>
          <p:cNvGrpSpPr/>
          <p:nvPr/>
        </p:nvGrpSpPr>
        <p:grpSpPr>
          <a:xfrm>
            <a:off x="963155" y="1134064"/>
            <a:ext cx="770628" cy="232914"/>
            <a:chOff x="9523561" y="3838754"/>
            <a:chExt cx="770628" cy="232914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3D798A86-3C32-073C-AB32-D4CD0C13768E}"/>
                </a:ext>
              </a:extLst>
            </p:cNvPr>
            <p:cNvSpPr/>
            <p:nvPr/>
          </p:nvSpPr>
          <p:spPr>
            <a:xfrm>
              <a:off x="9523561" y="3838754"/>
              <a:ext cx="232914" cy="232914"/>
            </a:xfrm>
            <a:prstGeom prst="ellipse">
              <a:avLst/>
            </a:prstGeom>
            <a:solidFill>
              <a:srgbClr val="46B3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402BD79B-54F6-6D26-4852-15828E983F28}"/>
                </a:ext>
              </a:extLst>
            </p:cNvPr>
            <p:cNvSpPr/>
            <p:nvPr/>
          </p:nvSpPr>
          <p:spPr>
            <a:xfrm>
              <a:off x="10061275" y="3838754"/>
              <a:ext cx="232914" cy="232914"/>
            </a:xfrm>
            <a:prstGeom prst="ellipse">
              <a:avLst/>
            </a:prstGeom>
            <a:solidFill>
              <a:srgbClr val="F3CE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C01710F7-3A6D-14C0-DB7D-31D702A781AE}"/>
                </a:ext>
              </a:extLst>
            </p:cNvPr>
            <p:cNvSpPr/>
            <p:nvPr/>
          </p:nvSpPr>
          <p:spPr>
            <a:xfrm>
              <a:off x="9792418" y="3838754"/>
              <a:ext cx="232914" cy="232914"/>
            </a:xfrm>
            <a:prstGeom prst="ellipse">
              <a:avLst/>
            </a:prstGeom>
            <a:solidFill>
              <a:srgbClr val="169F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7E06E1E3-D34F-B6DB-E8FB-D8CBB806A87B}"/>
              </a:ext>
            </a:extLst>
          </p:cNvPr>
          <p:cNvSpPr txBox="1"/>
          <p:nvPr/>
        </p:nvSpPr>
        <p:spPr>
          <a:xfrm>
            <a:off x="963155" y="2122978"/>
            <a:ext cx="69612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+mj-lt"/>
              </a:rPr>
              <a:t>4</a:t>
            </a:r>
            <a:r>
              <a:rPr lang="fr-FR" sz="2000" baseline="30000" dirty="0">
                <a:latin typeface="+mj-lt"/>
              </a:rPr>
              <a:t>ème</a:t>
            </a:r>
            <a:r>
              <a:rPr lang="fr-FR" sz="2000" dirty="0">
                <a:latin typeface="+mj-lt"/>
              </a:rPr>
              <a:t> étape : dépôt de plainte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000" dirty="0"/>
              <a:t>Avec les forces de l’ordre (Police ou Gendarmerie), il y a des cellules cyber dans chaque département. </a:t>
            </a:r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fr-FR" sz="2000" dirty="0"/>
          </a:p>
          <a:p>
            <a:pPr marL="285750" indent="-285750">
              <a:buFont typeface="Wingdings" panose="05000000000000000000" pitchFamily="2" charset="2"/>
              <a:buChar char="è"/>
            </a:pPr>
            <a:endParaRPr lang="fr-FR" sz="2000" dirty="0"/>
          </a:p>
          <a:p>
            <a:r>
              <a:rPr lang="fr-FR" sz="2000" dirty="0">
                <a:latin typeface="+mj-lt"/>
              </a:rPr>
              <a:t>5ème étape : Si fuite de données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000" dirty="0"/>
              <a:t>Alerter la CNIL sous 72h.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000" dirty="0"/>
              <a:t>Informer également vos clients/fournisseurs si vol d’informations personnelles.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B17CAE7-AEBC-E3DD-B100-532AC7481E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97" r="14697"/>
          <a:stretch/>
        </p:blipFill>
        <p:spPr>
          <a:xfrm>
            <a:off x="9023674" y="3854949"/>
            <a:ext cx="2624987" cy="2624987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090EBB4-D538-652C-B529-740709F6410B}"/>
              </a:ext>
            </a:extLst>
          </p:cNvPr>
          <p:cNvSpPr txBox="1"/>
          <p:nvPr/>
        </p:nvSpPr>
        <p:spPr>
          <a:xfrm>
            <a:off x="8965849" y="2356720"/>
            <a:ext cx="27406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FF0000"/>
                </a:solidFill>
                <a:latin typeface="+mj-lt"/>
              </a:rPr>
              <a:t>NE JAMAIS PAYER </a:t>
            </a:r>
          </a:p>
          <a:p>
            <a:pPr algn="ctr"/>
            <a:r>
              <a:rPr lang="fr-FR" dirty="0">
                <a:solidFill>
                  <a:srgbClr val="FF0000"/>
                </a:solidFill>
                <a:latin typeface="+mj-lt"/>
              </a:rPr>
              <a:t>LA RANÇON !</a:t>
            </a:r>
          </a:p>
        </p:txBody>
      </p:sp>
    </p:spTree>
    <p:extLst>
      <p:ext uri="{BB962C8B-B14F-4D97-AF65-F5344CB8AC3E}">
        <p14:creationId xmlns:p14="http://schemas.microsoft.com/office/powerpoint/2010/main" val="2749237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87801D35-8433-BE62-AB88-EE3CF3924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A2183BA-3E5B-FE2A-45AE-CA5B8C2390DA}"/>
              </a:ext>
            </a:extLst>
          </p:cNvPr>
          <p:cNvSpPr txBox="1"/>
          <p:nvPr/>
        </p:nvSpPr>
        <p:spPr>
          <a:xfrm>
            <a:off x="1913743" y="1443841"/>
            <a:ext cx="8364513" cy="38472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dirty="0">
                <a:solidFill>
                  <a:schemeClr val="bg1"/>
                </a:solidFill>
                <a:effectLst/>
              </a:rPr>
              <a:t>LA QUESTION N’EST PLUS</a:t>
            </a:r>
          </a:p>
          <a:p>
            <a:pPr algn="just"/>
            <a:endParaRPr lang="fr-FR" sz="3600" b="1" dirty="0">
              <a:solidFill>
                <a:schemeClr val="bg1"/>
              </a:solidFill>
            </a:endParaRPr>
          </a:p>
          <a:p>
            <a:pPr algn="ctr"/>
            <a:r>
              <a:rPr lang="fr-FR" sz="3600" dirty="0">
                <a:solidFill>
                  <a:schemeClr val="bg1"/>
                </a:solidFill>
                <a:effectLst/>
                <a:latin typeface="+mj-lt"/>
              </a:rPr>
              <a:t>« est-ce que </a:t>
            </a:r>
            <a:r>
              <a:rPr lang="fr-FR" sz="3600" dirty="0">
                <a:solidFill>
                  <a:schemeClr val="bg1"/>
                </a:solidFill>
                <a:latin typeface="+mj-lt"/>
              </a:rPr>
              <a:t>cela</a:t>
            </a:r>
            <a:r>
              <a:rPr lang="fr-FR" sz="3600" dirty="0">
                <a:solidFill>
                  <a:schemeClr val="bg1"/>
                </a:solidFill>
                <a:effectLst/>
                <a:latin typeface="+mj-lt"/>
              </a:rPr>
              <a:t> peut vous arriver ? »</a:t>
            </a:r>
          </a:p>
          <a:p>
            <a:pPr algn="just"/>
            <a:endParaRPr lang="fr-FR" sz="3600" b="1" dirty="0">
              <a:solidFill>
                <a:schemeClr val="bg1"/>
              </a:solidFill>
            </a:endParaRPr>
          </a:p>
          <a:p>
            <a:pPr algn="ctr"/>
            <a:r>
              <a:rPr lang="fr-FR" sz="3200" b="1" dirty="0">
                <a:solidFill>
                  <a:schemeClr val="bg1"/>
                </a:solidFill>
                <a:effectLst/>
              </a:rPr>
              <a:t> MAIS PLUTÔT</a:t>
            </a:r>
          </a:p>
          <a:p>
            <a:pPr algn="just"/>
            <a:endParaRPr lang="fr-FR" sz="3600" b="1" dirty="0">
              <a:solidFill>
                <a:schemeClr val="bg1"/>
              </a:solidFill>
              <a:effectLst/>
            </a:endParaRPr>
          </a:p>
          <a:p>
            <a:pPr algn="ctr"/>
            <a:r>
              <a:rPr lang="fr-FR" sz="3600" b="1" dirty="0">
                <a:solidFill>
                  <a:schemeClr val="bg1"/>
                </a:solidFill>
                <a:effectLst/>
              </a:rPr>
              <a:t> « </a:t>
            </a:r>
            <a:r>
              <a:rPr lang="fr-FR" sz="3600" b="1" dirty="0">
                <a:solidFill>
                  <a:srgbClr val="F3CE35"/>
                </a:solidFill>
                <a:effectLst/>
                <a:latin typeface="+mj-lt"/>
              </a:rPr>
              <a:t>êtes-vous prêts si cela arrive ? </a:t>
            </a:r>
            <a:r>
              <a:rPr lang="fr-FR" sz="3600" b="1" dirty="0">
                <a:solidFill>
                  <a:schemeClr val="bg1"/>
                </a:solidFill>
                <a:effectLst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897380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00BE6-6620-C633-B783-56360F8C3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977D5656-2C6B-FDE5-17A5-CDEE22161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8064"/>
            <a:ext cx="9044604" cy="756000"/>
          </a:xfrm>
        </p:spPr>
        <p:txBody>
          <a:bodyPr>
            <a:normAutofit/>
          </a:bodyPr>
          <a:lstStyle/>
          <a:p>
            <a:r>
              <a:rPr lang="fr-FR" dirty="0">
                <a:latin typeface="Panton Black" panose="00000A00000000000000" pitchFamily="50" charset="0"/>
              </a:rPr>
              <a:t>Se préparer à la menace cyber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65AAFECD-9AF8-0110-232C-49020E6F440A}"/>
              </a:ext>
            </a:extLst>
          </p:cNvPr>
          <p:cNvGrpSpPr/>
          <p:nvPr/>
        </p:nvGrpSpPr>
        <p:grpSpPr>
          <a:xfrm>
            <a:off x="963155" y="1134064"/>
            <a:ext cx="770628" cy="232914"/>
            <a:chOff x="9523561" y="3838754"/>
            <a:chExt cx="770628" cy="232914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B84A0A0F-2E4C-563B-19CF-44A8387E52D4}"/>
                </a:ext>
              </a:extLst>
            </p:cNvPr>
            <p:cNvSpPr/>
            <p:nvPr/>
          </p:nvSpPr>
          <p:spPr>
            <a:xfrm>
              <a:off x="9523561" y="3838754"/>
              <a:ext cx="232914" cy="232914"/>
            </a:xfrm>
            <a:prstGeom prst="ellipse">
              <a:avLst/>
            </a:prstGeom>
            <a:solidFill>
              <a:srgbClr val="46B3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17520E6C-44B8-5D0F-4DDF-6299520CEE74}"/>
                </a:ext>
              </a:extLst>
            </p:cNvPr>
            <p:cNvSpPr/>
            <p:nvPr/>
          </p:nvSpPr>
          <p:spPr>
            <a:xfrm>
              <a:off x="10061275" y="3838754"/>
              <a:ext cx="232914" cy="232914"/>
            </a:xfrm>
            <a:prstGeom prst="ellipse">
              <a:avLst/>
            </a:prstGeom>
            <a:solidFill>
              <a:srgbClr val="F3CE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1635D35B-7DF9-A243-32E8-185D21B760D1}"/>
                </a:ext>
              </a:extLst>
            </p:cNvPr>
            <p:cNvSpPr/>
            <p:nvPr/>
          </p:nvSpPr>
          <p:spPr>
            <a:xfrm>
              <a:off x="9792418" y="3838754"/>
              <a:ext cx="232914" cy="232914"/>
            </a:xfrm>
            <a:prstGeom prst="ellipse">
              <a:avLst/>
            </a:prstGeom>
            <a:solidFill>
              <a:srgbClr val="169F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0B68544-E6BA-56DA-C5CD-90A91BEE49E6}"/>
              </a:ext>
            </a:extLst>
          </p:cNvPr>
          <p:cNvSpPr txBox="1"/>
          <p:nvPr/>
        </p:nvSpPr>
        <p:spPr>
          <a:xfrm>
            <a:off x="838199" y="1890064"/>
            <a:ext cx="48251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+mj-lt"/>
              </a:rPr>
              <a:t>3 principes de base en cybersécurité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Moindre privilège</a:t>
            </a:r>
          </a:p>
          <a:p>
            <a:pPr lvl="1"/>
            <a:endParaRPr lang="fr-FR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Droit d’en connaître</a:t>
            </a:r>
          </a:p>
          <a:p>
            <a:pPr lvl="1"/>
            <a:endParaRPr lang="fr-FR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fr-FR" dirty="0"/>
              <a:t>Défense en profondeur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152F88-6751-B869-F45D-75EF8DE6CB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331" y="1250521"/>
            <a:ext cx="3703966" cy="286792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5D535CA-4DC0-324D-15DF-828025E524CF}"/>
              </a:ext>
            </a:extLst>
          </p:cNvPr>
          <p:cNvSpPr txBox="1"/>
          <p:nvPr/>
        </p:nvSpPr>
        <p:spPr>
          <a:xfrm>
            <a:off x="963155" y="4598851"/>
            <a:ext cx="4825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+mj-lt"/>
              </a:rPr>
              <a:t>Diagnostic cybersécurité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F03AAF4-CF43-DA40-3728-43FD7180F4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501" y="4598851"/>
            <a:ext cx="3164652" cy="178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8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F1F6D-39BC-9D6C-5792-D39A59FE9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20A2C34F-34FE-9C69-A62A-D95217FF8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8064"/>
            <a:ext cx="9044604" cy="756000"/>
          </a:xfrm>
        </p:spPr>
        <p:txBody>
          <a:bodyPr>
            <a:normAutofit/>
          </a:bodyPr>
          <a:lstStyle/>
          <a:p>
            <a:r>
              <a:rPr lang="fr-FR" dirty="0">
                <a:latin typeface="Panton Black" panose="00000A00000000000000" pitchFamily="50" charset="0"/>
              </a:rPr>
              <a:t>Se préparer à la menace cyber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6826EB5-DD06-3797-FB50-6BB0929BACE7}"/>
              </a:ext>
            </a:extLst>
          </p:cNvPr>
          <p:cNvGrpSpPr/>
          <p:nvPr/>
        </p:nvGrpSpPr>
        <p:grpSpPr>
          <a:xfrm>
            <a:off x="963155" y="1134064"/>
            <a:ext cx="770628" cy="232914"/>
            <a:chOff x="9523561" y="3838754"/>
            <a:chExt cx="770628" cy="232914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527FD605-0E59-2DA5-19E8-9201E7033131}"/>
                </a:ext>
              </a:extLst>
            </p:cNvPr>
            <p:cNvSpPr/>
            <p:nvPr/>
          </p:nvSpPr>
          <p:spPr>
            <a:xfrm>
              <a:off x="9523561" y="3838754"/>
              <a:ext cx="232914" cy="232914"/>
            </a:xfrm>
            <a:prstGeom prst="ellipse">
              <a:avLst/>
            </a:prstGeom>
            <a:solidFill>
              <a:srgbClr val="46B3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DE2D071D-2EEB-AB74-EF84-04CE36FD08F4}"/>
                </a:ext>
              </a:extLst>
            </p:cNvPr>
            <p:cNvSpPr/>
            <p:nvPr/>
          </p:nvSpPr>
          <p:spPr>
            <a:xfrm>
              <a:off x="10061275" y="3838754"/>
              <a:ext cx="232914" cy="232914"/>
            </a:xfrm>
            <a:prstGeom prst="ellipse">
              <a:avLst/>
            </a:prstGeom>
            <a:solidFill>
              <a:srgbClr val="F3CE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EDC5C80B-C63C-BF70-42EB-30B846F0FED6}"/>
                </a:ext>
              </a:extLst>
            </p:cNvPr>
            <p:cNvSpPr/>
            <p:nvPr/>
          </p:nvSpPr>
          <p:spPr>
            <a:xfrm>
              <a:off x="9792418" y="3838754"/>
              <a:ext cx="232914" cy="232914"/>
            </a:xfrm>
            <a:prstGeom prst="ellipse">
              <a:avLst/>
            </a:prstGeom>
            <a:solidFill>
              <a:srgbClr val="169F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9" name="Image 8">
            <a:extLst>
              <a:ext uri="{FF2B5EF4-FFF2-40B4-BE49-F238E27FC236}">
                <a16:creationId xmlns:a16="http://schemas.microsoft.com/office/drawing/2014/main" id="{1BFD8C6F-996A-C4CA-84E4-27E062C4E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7729" y="2870019"/>
            <a:ext cx="1564107" cy="29400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D42218F-545B-52E1-862A-07374A61DF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0418" y="1143297"/>
            <a:ext cx="1564107" cy="156410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31DCEE2-DFDB-36DB-30DB-68C8D5FBDB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1044" y="1263942"/>
            <a:ext cx="1800792" cy="132281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24A0CF0-3C3B-D930-C3CD-11C0E1D3FE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0418" y="2958919"/>
            <a:ext cx="2851150" cy="285115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A7BD6D3-6F9B-6519-35C6-71F09C63BEF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0981" y="1529762"/>
            <a:ext cx="3376419" cy="189923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3137684-5651-D9FC-A0EF-154410948F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2132" y="1532141"/>
            <a:ext cx="1436732" cy="182068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FD640A1-9F81-E2B7-E3F9-00878DCE8E2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5661" y="3671633"/>
            <a:ext cx="4354787" cy="272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074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CEA0B-4A3A-E274-B035-C77FFE86A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50286B62-C2DB-24D2-CD1C-491FC144A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8064"/>
            <a:ext cx="9044604" cy="756000"/>
          </a:xfrm>
        </p:spPr>
        <p:txBody>
          <a:bodyPr>
            <a:normAutofit/>
          </a:bodyPr>
          <a:lstStyle/>
          <a:p>
            <a:r>
              <a:rPr lang="fr-FR" dirty="0">
                <a:latin typeface="Panton Black" panose="00000A00000000000000" pitchFamily="50" charset="0"/>
              </a:rPr>
              <a:t>Se préparer à la menace cyber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7841464-E2E3-F2BB-5C1E-5F8068675B66}"/>
              </a:ext>
            </a:extLst>
          </p:cNvPr>
          <p:cNvGrpSpPr/>
          <p:nvPr/>
        </p:nvGrpSpPr>
        <p:grpSpPr>
          <a:xfrm>
            <a:off x="963155" y="1134064"/>
            <a:ext cx="770628" cy="232914"/>
            <a:chOff x="9523561" y="3838754"/>
            <a:chExt cx="770628" cy="232914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D4509683-BBEF-C4F7-6E20-292E341E9E89}"/>
                </a:ext>
              </a:extLst>
            </p:cNvPr>
            <p:cNvSpPr/>
            <p:nvPr/>
          </p:nvSpPr>
          <p:spPr>
            <a:xfrm>
              <a:off x="9523561" y="3838754"/>
              <a:ext cx="232914" cy="232914"/>
            </a:xfrm>
            <a:prstGeom prst="ellipse">
              <a:avLst/>
            </a:prstGeom>
            <a:solidFill>
              <a:srgbClr val="46B3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F9000724-A3FF-9FA6-5D06-8472CE72D139}"/>
                </a:ext>
              </a:extLst>
            </p:cNvPr>
            <p:cNvSpPr/>
            <p:nvPr/>
          </p:nvSpPr>
          <p:spPr>
            <a:xfrm>
              <a:off x="10061275" y="3838754"/>
              <a:ext cx="232914" cy="232914"/>
            </a:xfrm>
            <a:prstGeom prst="ellipse">
              <a:avLst/>
            </a:prstGeom>
            <a:solidFill>
              <a:srgbClr val="F3CE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A9E704C7-7C97-81EB-C0C3-7AB0DD92B29F}"/>
                </a:ext>
              </a:extLst>
            </p:cNvPr>
            <p:cNvSpPr/>
            <p:nvPr/>
          </p:nvSpPr>
          <p:spPr>
            <a:xfrm>
              <a:off x="9792418" y="3838754"/>
              <a:ext cx="232914" cy="232914"/>
            </a:xfrm>
            <a:prstGeom prst="ellipse">
              <a:avLst/>
            </a:prstGeom>
            <a:solidFill>
              <a:srgbClr val="169F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F02777C6-297F-27C4-A678-68142C5A4782}"/>
              </a:ext>
            </a:extLst>
          </p:cNvPr>
          <p:cNvSpPr txBox="1"/>
          <p:nvPr/>
        </p:nvSpPr>
        <p:spPr>
          <a:xfrm>
            <a:off x="838199" y="1709399"/>
            <a:ext cx="1089607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Fini les post-it ! On utilise un gestionnaire de mot de passe (</a:t>
            </a:r>
            <a:r>
              <a:rPr lang="fr-FR" dirty="0" err="1"/>
              <a:t>keepass</a:t>
            </a:r>
            <a:r>
              <a:rPr lang="fr-FR" dirty="0"/>
              <a:t>…). Mot de passe = mouchoir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ym typeface="Wingdings" panose="05000000000000000000" pitchFamily="2" charset="2"/>
              </a:rPr>
              <a:t>On verrouille sa session en cas d’absence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ym typeface="Wingdings" panose="05000000000000000000" pitchFamily="2" charset="2"/>
              </a:rPr>
              <a:t>Anonymiser les données si utilisation de l’IA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ym typeface="Wingdings" panose="05000000000000000000" pitchFamily="2" charset="2"/>
              </a:rPr>
              <a:t>Bannir les adresses Google/Yahoo/Hotmail… si envoi de documents confidentiels. MSS…quoi?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Activer le MFA, le vrai, le TOTP clé physique ou MS </a:t>
            </a:r>
            <a:r>
              <a:rPr lang="fr-FR" dirty="0" err="1"/>
              <a:t>Authenticator</a:t>
            </a:r>
            <a:endParaRPr lang="fr-FR" dirty="0"/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Mettre à jour les équipements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Avoir des sauvegardes, testées, et qui peuvent être déconnectées (règle du 3 2 1 1 0)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Méfiez-vous des messages inattendus et des comportements suspects ! On signale.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Vigilance avec les supports amovibles (</a:t>
            </a:r>
            <a:r>
              <a:rPr lang="fr-FR" dirty="0" err="1"/>
              <a:t>rubber</a:t>
            </a:r>
            <a:r>
              <a:rPr lang="fr-FR" dirty="0"/>
              <a:t> </a:t>
            </a:r>
            <a:r>
              <a:rPr lang="fr-FR" dirty="0" err="1"/>
              <a:t>ducky</a:t>
            </a:r>
            <a:r>
              <a:rPr lang="fr-F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8808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A245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CBDE8A-5B4B-2EA1-AE82-36C767047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FF879C1-6EBF-F350-0940-A06646193F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38" y="5866880"/>
            <a:ext cx="1856102" cy="865408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32376364-F571-87BD-F03C-1E95DC13CE2B}"/>
              </a:ext>
            </a:extLst>
          </p:cNvPr>
          <p:cNvGrpSpPr/>
          <p:nvPr/>
        </p:nvGrpSpPr>
        <p:grpSpPr>
          <a:xfrm>
            <a:off x="1500869" y="1598426"/>
            <a:ext cx="770628" cy="232914"/>
            <a:chOff x="9523561" y="3838754"/>
            <a:chExt cx="770628" cy="232914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EE0A2E1A-4907-5772-54B9-7A200D859963}"/>
                </a:ext>
              </a:extLst>
            </p:cNvPr>
            <p:cNvSpPr/>
            <p:nvPr/>
          </p:nvSpPr>
          <p:spPr>
            <a:xfrm>
              <a:off x="9523561" y="3838754"/>
              <a:ext cx="232914" cy="232914"/>
            </a:xfrm>
            <a:prstGeom prst="ellipse">
              <a:avLst/>
            </a:prstGeom>
            <a:solidFill>
              <a:srgbClr val="46B3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0F8809C7-462E-BF65-F92C-F0E7A053505F}"/>
                </a:ext>
              </a:extLst>
            </p:cNvPr>
            <p:cNvSpPr/>
            <p:nvPr/>
          </p:nvSpPr>
          <p:spPr>
            <a:xfrm>
              <a:off x="10061275" y="3838754"/>
              <a:ext cx="232914" cy="232914"/>
            </a:xfrm>
            <a:prstGeom prst="ellipse">
              <a:avLst/>
            </a:prstGeom>
            <a:solidFill>
              <a:srgbClr val="F3CE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DF28BD8B-E7FE-8031-58C6-9160A90BA54A}"/>
                </a:ext>
              </a:extLst>
            </p:cNvPr>
            <p:cNvSpPr/>
            <p:nvPr/>
          </p:nvSpPr>
          <p:spPr>
            <a:xfrm>
              <a:off x="9792418" y="3838754"/>
              <a:ext cx="232914" cy="232914"/>
            </a:xfrm>
            <a:prstGeom prst="ellipse">
              <a:avLst/>
            </a:prstGeom>
            <a:solidFill>
              <a:srgbClr val="169F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730DCCBB-D849-7383-1069-1FFFE318FE1C}"/>
              </a:ext>
            </a:extLst>
          </p:cNvPr>
          <p:cNvSpPr txBox="1"/>
          <p:nvPr/>
        </p:nvSpPr>
        <p:spPr>
          <a:xfrm>
            <a:off x="319177" y="5866880"/>
            <a:ext cx="49214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Ugo SCHURIG</a:t>
            </a:r>
          </a:p>
          <a:p>
            <a:r>
              <a:rPr lang="fr-FR" sz="2000" dirty="0">
                <a:solidFill>
                  <a:schemeClr val="bg1"/>
                </a:solidFill>
              </a:rPr>
              <a:t>Chargé de mission Cybersécurité</a:t>
            </a:r>
          </a:p>
        </p:txBody>
      </p:sp>
      <p:sp>
        <p:nvSpPr>
          <p:cNvPr id="21" name="Arc plein 20">
            <a:extLst>
              <a:ext uri="{FF2B5EF4-FFF2-40B4-BE49-F238E27FC236}">
                <a16:creationId xmlns:a16="http://schemas.microsoft.com/office/drawing/2014/main" id="{6095EB56-2E46-E98F-14E2-14A21FBC926B}"/>
              </a:ext>
            </a:extLst>
          </p:cNvPr>
          <p:cNvSpPr/>
          <p:nvPr/>
        </p:nvSpPr>
        <p:spPr>
          <a:xfrm rot="13772736">
            <a:off x="11495922" y="-397657"/>
            <a:ext cx="1204235" cy="1204235"/>
          </a:xfrm>
          <a:prstGeom prst="blockArc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2" name="Arc plein 21">
            <a:extLst>
              <a:ext uri="{FF2B5EF4-FFF2-40B4-BE49-F238E27FC236}">
                <a16:creationId xmlns:a16="http://schemas.microsoft.com/office/drawing/2014/main" id="{6498DC9F-F344-C89A-787A-577E834D4199}"/>
              </a:ext>
            </a:extLst>
          </p:cNvPr>
          <p:cNvSpPr/>
          <p:nvPr/>
        </p:nvSpPr>
        <p:spPr>
          <a:xfrm>
            <a:off x="14967591" y="5972648"/>
            <a:ext cx="1204235" cy="1204235"/>
          </a:xfrm>
          <a:prstGeom prst="blockArc">
            <a:avLst/>
          </a:prstGeom>
          <a:solidFill>
            <a:srgbClr val="F3CE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Arc plein 22">
            <a:extLst>
              <a:ext uri="{FF2B5EF4-FFF2-40B4-BE49-F238E27FC236}">
                <a16:creationId xmlns:a16="http://schemas.microsoft.com/office/drawing/2014/main" id="{8501A875-9CFC-3E56-0CA6-E147BEFBFC88}"/>
              </a:ext>
            </a:extLst>
          </p:cNvPr>
          <p:cNvSpPr/>
          <p:nvPr/>
        </p:nvSpPr>
        <p:spPr>
          <a:xfrm>
            <a:off x="6770269" y="6260031"/>
            <a:ext cx="1204235" cy="1204235"/>
          </a:xfrm>
          <a:prstGeom prst="blockArc">
            <a:avLst/>
          </a:prstGeom>
          <a:solidFill>
            <a:srgbClr val="46B38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2C8666A-8852-41DF-85E8-D7912D102FDF}"/>
              </a:ext>
            </a:extLst>
          </p:cNvPr>
          <p:cNvSpPr txBox="1"/>
          <p:nvPr/>
        </p:nvSpPr>
        <p:spPr>
          <a:xfrm>
            <a:off x="1038341" y="1640048"/>
            <a:ext cx="10115317" cy="3577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dirty="0">
                <a:solidFill>
                  <a:srgbClr val="F3CE35"/>
                </a:solidFill>
                <a:latin typeface="+mj-lt"/>
              </a:rPr>
              <a:t>MIEUX</a:t>
            </a:r>
          </a:p>
          <a:p>
            <a:pPr algn="ctr"/>
            <a:r>
              <a:rPr lang="fr-FR" sz="7200" dirty="0">
                <a:solidFill>
                  <a:schemeClr val="bg1"/>
                </a:solidFill>
              </a:rPr>
              <a:t>VIVRE DANS UN MONDE </a:t>
            </a:r>
          </a:p>
          <a:p>
            <a:pPr algn="ctr"/>
            <a:r>
              <a:rPr lang="fr-FR" sz="7200" dirty="0">
                <a:solidFill>
                  <a:schemeClr val="bg1"/>
                </a:solidFill>
              </a:rPr>
              <a:t>DE CYBERMENACES</a:t>
            </a:r>
          </a:p>
          <a:p>
            <a:pPr algn="ctr"/>
            <a:endParaRPr lang="fr-FR" sz="10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16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7C4D90A-5BD1-6535-32E1-8E604AD0E36D}"/>
              </a:ext>
            </a:extLst>
          </p:cNvPr>
          <p:cNvSpPr txBox="1"/>
          <p:nvPr/>
        </p:nvSpPr>
        <p:spPr>
          <a:xfrm>
            <a:off x="860473" y="1900452"/>
            <a:ext cx="565567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Remettre à plus tard la stratégie cyber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Déléguer sans vérifier (confiance aveugle)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Penser que « ça n’arrive qu’aux autres »</a:t>
            </a:r>
          </a:p>
          <a:p>
            <a:endParaRPr lang="fr-FR" dirty="0"/>
          </a:p>
          <a:p>
            <a:r>
              <a:rPr lang="fr-FR" dirty="0">
                <a:latin typeface="+mj-lt"/>
              </a:rPr>
              <a:t>En vérité, le risque n’est pas QUE technique :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Manque de structure et d’organisation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PCA/PRA ??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fr-F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Qui décide quoi ?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Quoi faire dans les 4 premières heures ?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Quels sont vos systèmes critiques ?</a:t>
            </a:r>
          </a:p>
          <a:p>
            <a:endParaRPr lang="fr-FR" dirty="0"/>
          </a:p>
          <a:p>
            <a:r>
              <a:rPr lang="fr-FR" dirty="0">
                <a:latin typeface="+mj-lt"/>
              </a:rPr>
              <a:t>Si votre SI tombe demain matin à 8h, que feriez-vous dans l’heure qui suit ?</a:t>
            </a:r>
          </a:p>
        </p:txBody>
      </p:sp>
      <p:sp>
        <p:nvSpPr>
          <p:cNvPr id="6" name="Titre 7">
            <a:extLst>
              <a:ext uri="{FF2B5EF4-FFF2-40B4-BE49-F238E27FC236}">
                <a16:creationId xmlns:a16="http://schemas.microsoft.com/office/drawing/2014/main" id="{61AE4F4F-7611-29AD-9119-8DFE47AE2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8064"/>
            <a:ext cx="9044604" cy="756000"/>
          </a:xfrm>
        </p:spPr>
        <p:txBody>
          <a:bodyPr>
            <a:normAutofit/>
          </a:bodyPr>
          <a:lstStyle/>
          <a:p>
            <a:r>
              <a:rPr lang="fr-FR" dirty="0">
                <a:latin typeface="Panton Black" panose="00000A00000000000000" pitchFamily="50" charset="0"/>
              </a:rPr>
              <a:t>Êtes-vous une autruche ?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C16D459-78D4-D98B-0AC0-EEF6D4413FD3}"/>
              </a:ext>
            </a:extLst>
          </p:cNvPr>
          <p:cNvGrpSpPr/>
          <p:nvPr/>
        </p:nvGrpSpPr>
        <p:grpSpPr>
          <a:xfrm>
            <a:off x="963155" y="1134064"/>
            <a:ext cx="770628" cy="232914"/>
            <a:chOff x="9523561" y="3838754"/>
            <a:chExt cx="770628" cy="232914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610553B0-557B-FFFE-8561-CE2BB1C803E6}"/>
                </a:ext>
              </a:extLst>
            </p:cNvPr>
            <p:cNvSpPr/>
            <p:nvPr/>
          </p:nvSpPr>
          <p:spPr>
            <a:xfrm>
              <a:off x="9523561" y="3838754"/>
              <a:ext cx="232914" cy="232914"/>
            </a:xfrm>
            <a:prstGeom prst="ellipse">
              <a:avLst/>
            </a:prstGeom>
            <a:solidFill>
              <a:srgbClr val="46B3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B261798D-B182-6D56-F7C2-76A56FC4DD46}"/>
                </a:ext>
              </a:extLst>
            </p:cNvPr>
            <p:cNvSpPr/>
            <p:nvPr/>
          </p:nvSpPr>
          <p:spPr>
            <a:xfrm>
              <a:off x="10061275" y="3838754"/>
              <a:ext cx="232914" cy="232914"/>
            </a:xfrm>
            <a:prstGeom prst="ellipse">
              <a:avLst/>
            </a:prstGeom>
            <a:solidFill>
              <a:srgbClr val="F3CE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D0FAF120-41E7-0AF7-CFD3-FB5404648EAD}"/>
                </a:ext>
              </a:extLst>
            </p:cNvPr>
            <p:cNvSpPr/>
            <p:nvPr/>
          </p:nvSpPr>
          <p:spPr>
            <a:xfrm>
              <a:off x="9792418" y="3838754"/>
              <a:ext cx="232914" cy="232914"/>
            </a:xfrm>
            <a:prstGeom prst="ellipse">
              <a:avLst/>
            </a:prstGeom>
            <a:solidFill>
              <a:srgbClr val="169F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003231B5-6676-4D12-9755-9043DBDC02D2}"/>
              </a:ext>
            </a:extLst>
          </p:cNvPr>
          <p:cNvGrpSpPr/>
          <p:nvPr/>
        </p:nvGrpSpPr>
        <p:grpSpPr>
          <a:xfrm>
            <a:off x="7039241" y="1900452"/>
            <a:ext cx="4572000" cy="3676650"/>
            <a:chOff x="6881925" y="1900452"/>
            <a:chExt cx="4572000" cy="3676650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7DA5F335-5456-1F4B-9BD3-706C6D6AFF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1925" y="1900452"/>
              <a:ext cx="4572000" cy="3676650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C05E7ED-F34D-BC79-A06F-73E982144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69" t="35842" r="23232" b="36057"/>
            <a:stretch>
              <a:fillRect/>
            </a:stretch>
          </p:blipFill>
          <p:spPr>
            <a:xfrm rot="560897">
              <a:off x="10023299" y="2942631"/>
              <a:ext cx="1089073" cy="8504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360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68B0C-DC59-BDE5-9EC3-6E7393547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C72EB5BE-8AF2-C658-9356-DE6F3746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8064"/>
            <a:ext cx="9044604" cy="756000"/>
          </a:xfrm>
        </p:spPr>
        <p:txBody>
          <a:bodyPr>
            <a:normAutofit/>
          </a:bodyPr>
          <a:lstStyle/>
          <a:p>
            <a:r>
              <a:rPr lang="fr-FR" dirty="0">
                <a:latin typeface="Panton Black" panose="00000A00000000000000" pitchFamily="50" charset="0"/>
              </a:rPr>
              <a:t>La cybersécurité, c’est quoi ? 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4BBB588-3C59-2470-62AF-A89BCE16895C}"/>
              </a:ext>
            </a:extLst>
          </p:cNvPr>
          <p:cNvGrpSpPr/>
          <p:nvPr/>
        </p:nvGrpSpPr>
        <p:grpSpPr>
          <a:xfrm>
            <a:off x="963155" y="1134064"/>
            <a:ext cx="770628" cy="232914"/>
            <a:chOff x="9523561" y="3838754"/>
            <a:chExt cx="770628" cy="232914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D4CE05AC-8964-63DD-D58F-CA7362EB0F89}"/>
                </a:ext>
              </a:extLst>
            </p:cNvPr>
            <p:cNvSpPr/>
            <p:nvPr/>
          </p:nvSpPr>
          <p:spPr>
            <a:xfrm>
              <a:off x="9523561" y="3838754"/>
              <a:ext cx="232914" cy="232914"/>
            </a:xfrm>
            <a:prstGeom prst="ellipse">
              <a:avLst/>
            </a:prstGeom>
            <a:solidFill>
              <a:srgbClr val="46B3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B8B427EA-A4B7-6B0D-82C5-52A3F7432FAB}"/>
                </a:ext>
              </a:extLst>
            </p:cNvPr>
            <p:cNvSpPr/>
            <p:nvPr/>
          </p:nvSpPr>
          <p:spPr>
            <a:xfrm>
              <a:off x="10061275" y="3838754"/>
              <a:ext cx="232914" cy="232914"/>
            </a:xfrm>
            <a:prstGeom prst="ellipse">
              <a:avLst/>
            </a:prstGeom>
            <a:solidFill>
              <a:srgbClr val="F3CE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DC510637-62C9-28E1-FECF-3A598D0AAAD5}"/>
                </a:ext>
              </a:extLst>
            </p:cNvPr>
            <p:cNvSpPr/>
            <p:nvPr/>
          </p:nvSpPr>
          <p:spPr>
            <a:xfrm>
              <a:off x="9792418" y="3838754"/>
              <a:ext cx="232914" cy="232914"/>
            </a:xfrm>
            <a:prstGeom prst="ellipse">
              <a:avLst/>
            </a:prstGeom>
            <a:solidFill>
              <a:srgbClr val="169F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9E0C9ADA-CEE1-9D34-7114-5183DC60E6F4}"/>
              </a:ext>
            </a:extLst>
          </p:cNvPr>
          <p:cNvGrpSpPr/>
          <p:nvPr/>
        </p:nvGrpSpPr>
        <p:grpSpPr>
          <a:xfrm>
            <a:off x="8351826" y="2848607"/>
            <a:ext cx="3761516" cy="3761516"/>
            <a:chOff x="6493243" y="1229431"/>
            <a:chExt cx="5122238" cy="5122238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CA720A8E-7A38-3000-5D21-0325777348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93243" y="1229431"/>
              <a:ext cx="5122238" cy="5122238"/>
            </a:xfrm>
            <a:custGeom>
              <a:avLst/>
              <a:gdLst/>
              <a:ahLst/>
              <a:cxnLst/>
              <a:rect l="l" t="t" r="r" b="b"/>
              <a:pathLst>
                <a:path w="2663168" h="2663168">
                  <a:moveTo>
                    <a:pt x="1331584" y="0"/>
                  </a:moveTo>
                  <a:cubicBezTo>
                    <a:pt x="2066998" y="0"/>
                    <a:pt x="2663168" y="596170"/>
                    <a:pt x="2663168" y="1331584"/>
                  </a:cubicBezTo>
                  <a:cubicBezTo>
                    <a:pt x="2663168" y="2066998"/>
                    <a:pt x="2066998" y="2663168"/>
                    <a:pt x="1331584" y="2663168"/>
                  </a:cubicBezTo>
                  <a:cubicBezTo>
                    <a:pt x="596170" y="2663168"/>
                    <a:pt x="0" y="2066998"/>
                    <a:pt x="0" y="1331584"/>
                  </a:cubicBezTo>
                  <a:cubicBezTo>
                    <a:pt x="0" y="596170"/>
                    <a:pt x="596170" y="0"/>
                    <a:pt x="1331584" y="0"/>
                  </a:cubicBezTo>
                  <a:close/>
                </a:path>
              </a:pathLst>
            </a:cu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E134198-DAB4-5550-813B-42F303049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78261" y="2775575"/>
              <a:ext cx="3350064" cy="1505378"/>
            </a:xfrm>
            <a:prstGeom prst="rect">
              <a:avLst/>
            </a:prstGeom>
          </p:spPr>
        </p:pic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0691230B-0FA8-DD31-E07F-515F05607215}"/>
              </a:ext>
            </a:extLst>
          </p:cNvPr>
          <p:cNvSpPr txBox="1"/>
          <p:nvPr/>
        </p:nvSpPr>
        <p:spPr>
          <a:xfrm>
            <a:off x="838199" y="1832944"/>
            <a:ext cx="98789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L’ensemble des moyens déployés pour  protéger les systèmes d’information (SI) </a:t>
            </a:r>
            <a:r>
              <a:rPr lang="fr-FR" sz="2000" dirty="0">
                <a:ea typeface="Calibri" panose="020F0502020204030204" pitchFamily="34" charset="0"/>
                <a:cs typeface="Calibri" panose="020F0502020204030204" pitchFamily="34" charset="0"/>
              </a:rPr>
              <a:t>: PSSI, PC, serveurs, mobiles, réseaux, données systèmes électroniques,... </a:t>
            </a:r>
            <a:r>
              <a:rPr lang="fr-FR" sz="2000" b="1" dirty="0">
                <a:ea typeface="Calibri" panose="020F0502020204030204" pitchFamily="34" charset="0"/>
                <a:cs typeface="Calibri" panose="020F0502020204030204" pitchFamily="34" charset="0"/>
              </a:rPr>
              <a:t>contre </a:t>
            </a:r>
            <a:r>
              <a:rPr lang="fr-FR" sz="20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les intrusions et attaques malveillantes 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B857DA0-2F45-28B8-6083-8DA75B059BC8}"/>
              </a:ext>
            </a:extLst>
          </p:cNvPr>
          <p:cNvSpPr txBox="1"/>
          <p:nvPr/>
        </p:nvSpPr>
        <p:spPr>
          <a:xfrm>
            <a:off x="838199" y="3193803"/>
            <a:ext cx="77748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PRÉVENIR</a:t>
            </a:r>
            <a:r>
              <a:rPr lang="fr-FR" b="1" dirty="0">
                <a:ea typeface="Calibri" panose="020F0502020204030204" pitchFamily="34" charset="0"/>
                <a:cs typeface="Calibri" panose="020F0502020204030204" pitchFamily="34" charset="0"/>
              </a:rPr>
              <a:t> :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fr-FR" b="1" dirty="0">
                <a:ea typeface="Calibri" panose="020F0502020204030204" pitchFamily="34" charset="0"/>
                <a:cs typeface="Calibri" panose="020F0502020204030204" pitchFamily="34" charset="0"/>
              </a:rPr>
              <a:t>Sensibilisation, sauvegardes…</a:t>
            </a:r>
          </a:p>
          <a:p>
            <a:pPr lvl="1" algn="just"/>
            <a:endParaRPr lang="fr-FR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CONTRÔLER</a:t>
            </a:r>
            <a:r>
              <a:rPr lang="fr-FR" b="1" dirty="0">
                <a:ea typeface="Calibri" panose="020F0502020204030204" pitchFamily="34" charset="0"/>
                <a:cs typeface="Calibri" panose="020F0502020204030204" pitchFamily="34" charset="0"/>
              </a:rPr>
              <a:t> :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fr-FR" b="1" dirty="0">
                <a:ea typeface="Calibri" panose="020F0502020204030204" pitchFamily="34" charset="0"/>
                <a:cs typeface="Calibri" panose="020F0502020204030204" pitchFamily="34" charset="0"/>
              </a:rPr>
              <a:t>Audits, scan des systèmes, surface d’exposition, vulnérabilités…</a:t>
            </a:r>
          </a:p>
          <a:p>
            <a:pPr lvl="1" algn="just"/>
            <a:endParaRPr lang="fr-FR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DÉTECTER  :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fr-FR" b="1" dirty="0">
                <a:ea typeface="Calibri" panose="020F0502020204030204" pitchFamily="34" charset="0"/>
                <a:cs typeface="Calibri" panose="020F0502020204030204" pitchFamily="34" charset="0"/>
              </a:rPr>
              <a:t>Pare-feu, antivirus, SIEM, EDR/XDR…</a:t>
            </a:r>
          </a:p>
          <a:p>
            <a:pPr lvl="1" algn="just"/>
            <a:endParaRPr lang="fr-FR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RÉAGIR ET REMEDIER : 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fr-FR" b="1" dirty="0">
                <a:ea typeface="Calibri" panose="020F0502020204030204" pitchFamily="34" charset="0"/>
                <a:cs typeface="Calibri" panose="020F0502020204030204" pitchFamily="34" charset="0"/>
              </a:rPr>
              <a:t>Gestion de crise, assistance incidents, reconstruction des systèmes</a:t>
            </a:r>
          </a:p>
        </p:txBody>
      </p:sp>
    </p:spTree>
    <p:extLst>
      <p:ext uri="{BB962C8B-B14F-4D97-AF65-F5344CB8AC3E}">
        <p14:creationId xmlns:p14="http://schemas.microsoft.com/office/powerpoint/2010/main" val="309979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F5E52-34BC-323F-2EC2-3D21CABC1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B8037E71-5665-E2F9-E855-B2012D171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8064"/>
            <a:ext cx="9044604" cy="756000"/>
          </a:xfrm>
        </p:spPr>
        <p:txBody>
          <a:bodyPr>
            <a:normAutofit/>
          </a:bodyPr>
          <a:lstStyle/>
          <a:p>
            <a:r>
              <a:rPr lang="fr-FR" dirty="0">
                <a:latin typeface="Panton Black" panose="00000A00000000000000" pitchFamily="50" charset="0"/>
              </a:rPr>
              <a:t>La cybersécurité, c’est quoi ? 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E7BFEE2-6882-9B8A-9F7D-CDB228F0318B}"/>
              </a:ext>
            </a:extLst>
          </p:cNvPr>
          <p:cNvGrpSpPr/>
          <p:nvPr/>
        </p:nvGrpSpPr>
        <p:grpSpPr>
          <a:xfrm>
            <a:off x="963155" y="1134064"/>
            <a:ext cx="770628" cy="232914"/>
            <a:chOff x="9523561" y="3838754"/>
            <a:chExt cx="770628" cy="232914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7F7B3A1D-5F99-2CDD-A629-1F8611F99FA5}"/>
                </a:ext>
              </a:extLst>
            </p:cNvPr>
            <p:cNvSpPr/>
            <p:nvPr/>
          </p:nvSpPr>
          <p:spPr>
            <a:xfrm>
              <a:off x="9523561" y="3838754"/>
              <a:ext cx="232914" cy="232914"/>
            </a:xfrm>
            <a:prstGeom prst="ellipse">
              <a:avLst/>
            </a:prstGeom>
            <a:solidFill>
              <a:srgbClr val="46B3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31AD4206-AF0E-02FC-D036-0D8EC8FB5C6B}"/>
                </a:ext>
              </a:extLst>
            </p:cNvPr>
            <p:cNvSpPr/>
            <p:nvPr/>
          </p:nvSpPr>
          <p:spPr>
            <a:xfrm>
              <a:off x="10061275" y="3838754"/>
              <a:ext cx="232914" cy="232914"/>
            </a:xfrm>
            <a:prstGeom prst="ellipse">
              <a:avLst/>
            </a:prstGeom>
            <a:solidFill>
              <a:srgbClr val="F3CE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B45DCA2D-1613-766D-77F8-36D7FDA4CC98}"/>
                </a:ext>
              </a:extLst>
            </p:cNvPr>
            <p:cNvSpPr/>
            <p:nvPr/>
          </p:nvSpPr>
          <p:spPr>
            <a:xfrm>
              <a:off x="9792418" y="3838754"/>
              <a:ext cx="232914" cy="232914"/>
            </a:xfrm>
            <a:prstGeom prst="ellipse">
              <a:avLst/>
            </a:prstGeom>
            <a:solidFill>
              <a:srgbClr val="169F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A1FFFC7E-F2EC-9575-C52B-FCA1D6E579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>
            <a:off x="8691894" y="1917753"/>
            <a:ext cx="3022494" cy="302249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A50203-2B49-C05F-81B0-B770E55B4DD6}"/>
              </a:ext>
            </a:extLst>
          </p:cNvPr>
          <p:cNvSpPr txBox="1"/>
          <p:nvPr/>
        </p:nvSpPr>
        <p:spPr>
          <a:xfrm>
            <a:off x="768837" y="1953850"/>
            <a:ext cx="676267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Qu’avez-vous à protéger au sein de votre SI ?</a:t>
            </a:r>
          </a:p>
          <a:p>
            <a:pPr marL="342900" indent="-342900" algn="just">
              <a:buFont typeface="Courier New" panose="02070309020205020404" pitchFamily="49" charset="0"/>
              <a:buChar char="o"/>
            </a:pPr>
            <a:endParaRPr lang="fr-FR" sz="20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Les données de vos patients (sensibles et onéreuses)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Les données des collaborateurs (identifiants et accès)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Informations confidentielles (santé)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Les logiciels métiers (LGO, CRM…)</a:t>
            </a: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Vos sauvegardes (3 2 1 -&gt; 3 2 1 1 0)</a:t>
            </a:r>
            <a:endParaRPr lang="fr-FR" sz="20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AE4A866-0360-5273-7DC9-368B55B62CD2}"/>
              </a:ext>
            </a:extLst>
          </p:cNvPr>
          <p:cNvSpPr txBox="1"/>
          <p:nvPr/>
        </p:nvSpPr>
        <p:spPr>
          <a:xfrm>
            <a:off x="848032" y="4510166"/>
            <a:ext cx="6988815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Une sensibilisation primordiale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sz="20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algn="just">
              <a:buFont typeface="Courier New" panose="02070309020205020404" pitchFamily="49" charset="0"/>
              <a:buChar char="o"/>
            </a:pPr>
            <a:r>
              <a:rPr lang="fr-FR" dirty="0">
                <a:ea typeface="Calibri" panose="020F0502020204030204" pitchFamily="34" charset="0"/>
                <a:cs typeface="Calibri" panose="020F0502020204030204" pitchFamily="34" charset="0"/>
              </a:rPr>
              <a:t>L’humain est le premier rempart à toute forme d’attaque cyber. </a:t>
            </a:r>
            <a:r>
              <a:rPr lang="fr-FR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C’est le maillon fort ! </a:t>
            </a:r>
          </a:p>
          <a:p>
            <a:pPr algn="just"/>
            <a:endParaRPr lang="fr-FR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fr-FR" sz="1400" i="1" dirty="0">
                <a:ea typeface="Calibri" panose="020F0502020204030204" pitchFamily="34" charset="0"/>
                <a:cs typeface="Calibri" panose="020F0502020204030204" pitchFamily="34" charset="0"/>
              </a:rPr>
              <a:t>(90% des cyberattaques sont liées à une erreur humaine. Source IBM Institute 2024)</a:t>
            </a:r>
          </a:p>
          <a:p>
            <a:pPr algn="just"/>
            <a:r>
              <a:rPr lang="fr-FR" sz="1400" dirty="0"/>
              <a:t>Selon l'ANSSI, </a:t>
            </a:r>
            <a:r>
              <a:rPr lang="fr-FR" sz="1400" i="1" dirty="0"/>
              <a:t>plus de 80 % des cyberattaques débutent par un email frauduleux</a:t>
            </a:r>
            <a:r>
              <a:rPr lang="fr-FR" sz="1400" dirty="0"/>
              <a:t>.</a:t>
            </a:r>
            <a:endParaRPr lang="fr-FR" sz="1400" i="1" dirty="0"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08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35BB6-F958-B897-E6C3-26AF198B9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32D95397-8C57-0BD1-6D99-160122259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8064"/>
            <a:ext cx="9044604" cy="756000"/>
          </a:xfrm>
        </p:spPr>
        <p:txBody>
          <a:bodyPr>
            <a:normAutofit/>
          </a:bodyPr>
          <a:lstStyle/>
          <a:p>
            <a:r>
              <a:rPr lang="fr-FR" dirty="0">
                <a:latin typeface="Panton Black" panose="00000A00000000000000" pitchFamily="50" charset="0"/>
              </a:rPr>
              <a:t>Un monde de cybermenaces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6DB3A646-D7ED-B06E-ED4C-53C9D0A442AC}"/>
              </a:ext>
            </a:extLst>
          </p:cNvPr>
          <p:cNvGrpSpPr/>
          <p:nvPr/>
        </p:nvGrpSpPr>
        <p:grpSpPr>
          <a:xfrm>
            <a:off x="963155" y="1134064"/>
            <a:ext cx="770628" cy="232914"/>
            <a:chOff x="9523561" y="3838754"/>
            <a:chExt cx="770628" cy="232914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FD0B7FBD-28DF-F584-2F6E-4E5BA8E55371}"/>
                </a:ext>
              </a:extLst>
            </p:cNvPr>
            <p:cNvSpPr/>
            <p:nvPr/>
          </p:nvSpPr>
          <p:spPr>
            <a:xfrm>
              <a:off x="9523561" y="3838754"/>
              <a:ext cx="232914" cy="232914"/>
            </a:xfrm>
            <a:prstGeom prst="ellipse">
              <a:avLst/>
            </a:prstGeom>
            <a:solidFill>
              <a:srgbClr val="46B3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A1F305E4-45C5-791B-FE79-A5D8046A5201}"/>
                </a:ext>
              </a:extLst>
            </p:cNvPr>
            <p:cNvSpPr/>
            <p:nvPr/>
          </p:nvSpPr>
          <p:spPr>
            <a:xfrm>
              <a:off x="10061275" y="3838754"/>
              <a:ext cx="232914" cy="232914"/>
            </a:xfrm>
            <a:prstGeom prst="ellipse">
              <a:avLst/>
            </a:prstGeom>
            <a:solidFill>
              <a:srgbClr val="F3CE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D3AE6B88-0806-227C-3FD9-906DC5ED46DD}"/>
                </a:ext>
              </a:extLst>
            </p:cNvPr>
            <p:cNvSpPr/>
            <p:nvPr/>
          </p:nvSpPr>
          <p:spPr>
            <a:xfrm>
              <a:off x="9792418" y="3838754"/>
              <a:ext cx="232914" cy="232914"/>
            </a:xfrm>
            <a:prstGeom prst="ellipse">
              <a:avLst/>
            </a:prstGeom>
            <a:solidFill>
              <a:srgbClr val="169F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0" name="Image 9" descr="Une image contenant texte, Dessin animé, graphism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2D96D24-7A26-D5F7-56F6-1632D0C3D2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3503" y="2307095"/>
            <a:ext cx="2755170" cy="3581167"/>
          </a:xfrm>
          <a:prstGeom prst="rect">
            <a:avLst/>
          </a:prstGeom>
        </p:spPr>
      </p:pic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8C5FC29B-CDA8-5B96-A7C3-B799639AF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5182" y="2036777"/>
            <a:ext cx="4679205" cy="243313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sz="20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Les types de cybercriminels 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800" dirty="0">
                <a:ea typeface="Calibri" panose="020F0502020204030204" pitchFamily="34" charset="0"/>
                <a:cs typeface="Calibri" panose="020F0502020204030204" pitchFamily="34" charset="0"/>
              </a:rPr>
              <a:t>Etats nations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800" dirty="0">
                <a:ea typeface="Calibri" panose="020F0502020204030204" pitchFamily="34" charset="0"/>
                <a:cs typeface="Calibri" panose="020F0502020204030204" pitchFamily="34" charset="0"/>
              </a:rPr>
              <a:t>Cybercriminels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800" dirty="0">
                <a:ea typeface="Calibri" panose="020F0502020204030204" pitchFamily="34" charset="0"/>
                <a:cs typeface="Calibri" panose="020F0502020204030204" pitchFamily="34" charset="0"/>
              </a:rPr>
              <a:t>Hacktivistes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800" dirty="0">
                <a:ea typeface="Calibri" panose="020F0502020204030204" pitchFamily="34" charset="0"/>
                <a:cs typeface="Calibri" panose="020F0502020204030204" pitchFamily="34" charset="0"/>
              </a:rPr>
              <a:t>Groupes terroristes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800" dirty="0">
                <a:ea typeface="Calibri" panose="020F0502020204030204" pitchFamily="34" charset="0"/>
                <a:cs typeface="Calibri" panose="020F0502020204030204" pitchFamily="34" charset="0"/>
              </a:rPr>
              <a:t>Script </a:t>
            </a:r>
            <a:r>
              <a:rPr lang="fr-FR" sz="1800" dirty="0" err="1">
                <a:ea typeface="Calibri" panose="020F0502020204030204" pitchFamily="34" charset="0"/>
                <a:cs typeface="Calibri" panose="020F0502020204030204" pitchFamily="34" charset="0"/>
              </a:rPr>
              <a:t>Kiddies</a:t>
            </a:r>
            <a:endParaRPr lang="fr-FR" sz="18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800" dirty="0">
                <a:ea typeface="Calibri" panose="020F0502020204030204" pitchFamily="34" charset="0"/>
                <a:cs typeface="Calibri" panose="020F0502020204030204" pitchFamily="34" charset="0"/>
              </a:rPr>
              <a:t>Menace interne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A687832A-E455-48AD-ADCF-D464D2082EFF}"/>
              </a:ext>
            </a:extLst>
          </p:cNvPr>
          <p:cNvSpPr txBox="1">
            <a:spLocks/>
          </p:cNvSpPr>
          <p:nvPr/>
        </p:nvSpPr>
        <p:spPr>
          <a:xfrm>
            <a:off x="5360501" y="2036777"/>
            <a:ext cx="3538224" cy="1866629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5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fr-FR" sz="20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Leurs objectifs 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800" dirty="0">
                <a:ea typeface="Calibri" panose="020F0502020204030204" pitchFamily="34" charset="0"/>
                <a:cs typeface="Calibri" panose="020F0502020204030204" pitchFamily="34" charset="0"/>
              </a:rPr>
              <a:t>Gains financiers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800" dirty="0">
                <a:ea typeface="Calibri" panose="020F0502020204030204" pitchFamily="34" charset="0"/>
                <a:cs typeface="Calibri" panose="020F0502020204030204" pitchFamily="34" charset="0"/>
              </a:rPr>
              <a:t>Vol de données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800" dirty="0">
                <a:ea typeface="Calibri" panose="020F0502020204030204" pitchFamily="34" charset="0"/>
                <a:cs typeface="Calibri" panose="020F0502020204030204" pitchFamily="34" charset="0"/>
              </a:rPr>
              <a:t>Nuisance / Vengeance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800" dirty="0">
                <a:ea typeface="Calibri" panose="020F0502020204030204" pitchFamily="34" charset="0"/>
                <a:cs typeface="Calibri" panose="020F0502020204030204" pitchFamily="34" charset="0"/>
              </a:rPr>
              <a:t>Espionnage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782719CC-757C-DCD7-6C18-2A652A022758}"/>
              </a:ext>
            </a:extLst>
          </p:cNvPr>
          <p:cNvSpPr txBox="1">
            <a:spLocks/>
          </p:cNvSpPr>
          <p:nvPr/>
        </p:nvSpPr>
        <p:spPr>
          <a:xfrm>
            <a:off x="3011230" y="4650778"/>
            <a:ext cx="4549776" cy="170086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5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fr-FR" sz="20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Les principales cyberattaques 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800" dirty="0">
                <a:ea typeface="Calibri" panose="020F0502020204030204" pitchFamily="34" charset="0"/>
                <a:cs typeface="Calibri" panose="020F0502020204030204" pitchFamily="34" charset="0"/>
              </a:rPr>
              <a:t>Malwares (Ransomware)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800" dirty="0">
                <a:ea typeface="Calibri" panose="020F0502020204030204" pitchFamily="34" charset="0"/>
                <a:cs typeface="Calibri" panose="020F0502020204030204" pitchFamily="34" charset="0"/>
              </a:rPr>
              <a:t>Phishing – Smishing – </a:t>
            </a:r>
            <a:r>
              <a:rPr lang="fr-FR" sz="1800" dirty="0" err="1">
                <a:ea typeface="Calibri" panose="020F0502020204030204" pitchFamily="34" charset="0"/>
                <a:cs typeface="Calibri" panose="020F0502020204030204" pitchFamily="34" charset="0"/>
              </a:rPr>
              <a:t>Quishing</a:t>
            </a:r>
            <a:r>
              <a:rPr lang="fr-FR" sz="1800" dirty="0">
                <a:ea typeface="Calibri" panose="020F0502020204030204" pitchFamily="34" charset="0"/>
                <a:cs typeface="Calibri" panose="020F0502020204030204" pitchFamily="34" charset="0"/>
              </a:rPr>
              <a:t> (SE)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800" dirty="0">
                <a:ea typeface="Calibri" panose="020F0502020204030204" pitchFamily="34" charset="0"/>
                <a:cs typeface="Calibri" panose="020F0502020204030204" pitchFamily="34" charset="0"/>
              </a:rPr>
              <a:t>Vol de données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800" dirty="0">
                <a:ea typeface="Calibri" panose="020F0502020204030204" pitchFamily="34" charset="0"/>
                <a:cs typeface="Calibri" panose="020F0502020204030204" pitchFamily="34" charset="0"/>
              </a:rPr>
              <a:t>DDOS</a:t>
            </a:r>
          </a:p>
        </p:txBody>
      </p:sp>
    </p:spTree>
    <p:extLst>
      <p:ext uri="{BB962C8B-B14F-4D97-AF65-F5344CB8AC3E}">
        <p14:creationId xmlns:p14="http://schemas.microsoft.com/office/powerpoint/2010/main" val="23267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205C0-C8E4-C09F-1583-4C8A9F6FE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6AD92425-6F4E-A579-2869-D4306AC3A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8064"/>
            <a:ext cx="9044604" cy="756000"/>
          </a:xfrm>
        </p:spPr>
        <p:txBody>
          <a:bodyPr>
            <a:normAutofit/>
          </a:bodyPr>
          <a:lstStyle/>
          <a:p>
            <a:r>
              <a:rPr lang="fr-FR" dirty="0">
                <a:latin typeface="Panton Black" panose="00000A00000000000000" pitchFamily="50" charset="0"/>
              </a:rPr>
              <a:t>Un monde de cybermenaces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9F3DA32A-A17B-9CFD-53EF-0ABE6AA95953}"/>
              </a:ext>
            </a:extLst>
          </p:cNvPr>
          <p:cNvGrpSpPr/>
          <p:nvPr/>
        </p:nvGrpSpPr>
        <p:grpSpPr>
          <a:xfrm>
            <a:off x="963155" y="1134064"/>
            <a:ext cx="770628" cy="232914"/>
            <a:chOff x="9523561" y="3838754"/>
            <a:chExt cx="770628" cy="232914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A2A2B142-15CD-CF95-D0EC-35E60A2755CA}"/>
                </a:ext>
              </a:extLst>
            </p:cNvPr>
            <p:cNvSpPr/>
            <p:nvPr/>
          </p:nvSpPr>
          <p:spPr>
            <a:xfrm>
              <a:off x="9523561" y="3838754"/>
              <a:ext cx="232914" cy="232914"/>
            </a:xfrm>
            <a:prstGeom prst="ellipse">
              <a:avLst/>
            </a:prstGeom>
            <a:solidFill>
              <a:srgbClr val="46B3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C781CBCE-7D5E-41F5-385D-EF0C1CDDC265}"/>
                </a:ext>
              </a:extLst>
            </p:cNvPr>
            <p:cNvSpPr/>
            <p:nvPr/>
          </p:nvSpPr>
          <p:spPr>
            <a:xfrm>
              <a:off x="10061275" y="3838754"/>
              <a:ext cx="232914" cy="232914"/>
            </a:xfrm>
            <a:prstGeom prst="ellipse">
              <a:avLst/>
            </a:prstGeom>
            <a:solidFill>
              <a:srgbClr val="F3CE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ED4858E1-9754-3C2B-5ED9-25970514D455}"/>
                </a:ext>
              </a:extLst>
            </p:cNvPr>
            <p:cNvSpPr/>
            <p:nvPr/>
          </p:nvSpPr>
          <p:spPr>
            <a:xfrm>
              <a:off x="9792418" y="3838754"/>
              <a:ext cx="232914" cy="232914"/>
            </a:xfrm>
            <a:prstGeom prst="ellipse">
              <a:avLst/>
            </a:prstGeom>
            <a:solidFill>
              <a:srgbClr val="169F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2" name="Image 11" descr="Une image contenant texte, capture d’écran, logiciel, Logiciel multimédia&#10;&#10;Le contenu généré par l’IA peut être incorrect.">
            <a:extLst>
              <a:ext uri="{FF2B5EF4-FFF2-40B4-BE49-F238E27FC236}">
                <a16:creationId xmlns:a16="http://schemas.microsoft.com/office/drawing/2014/main" id="{D35DEAB9-1D2E-D1B9-A682-E23C8189C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4593" y="2529874"/>
            <a:ext cx="5171768" cy="3278295"/>
          </a:xfrm>
          <a:prstGeom prst="rect">
            <a:avLst/>
          </a:prstGeom>
        </p:spPr>
      </p:pic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CD35DCC9-44B0-BB79-9411-C7DCBF5AB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854" y="1735885"/>
            <a:ext cx="5436288" cy="2433137"/>
          </a:xfrm>
        </p:spPr>
        <p:txBody>
          <a:bodyPr>
            <a:normAutofit fontScale="850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fr-FR" sz="21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Les signes probables d’une cyberattaque</a:t>
            </a:r>
          </a:p>
          <a:p>
            <a:pPr marL="457200" lvl="1" indent="0">
              <a:buNone/>
            </a:pPr>
            <a:endParaRPr lang="fr-FR" sz="18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900" dirty="0">
                <a:ea typeface="Calibri" panose="020F0502020204030204" pitchFamily="34" charset="0"/>
                <a:cs typeface="Calibri" panose="020F0502020204030204" pitchFamily="34" charset="0"/>
              </a:rPr>
              <a:t>Des applications qui ne fonctionnent plus (enfin plus comme d’habitude)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900" dirty="0">
                <a:ea typeface="Calibri" panose="020F0502020204030204" pitchFamily="34" charset="0"/>
                <a:cs typeface="Calibri" panose="020F0502020204030204" pitchFamily="34" charset="0"/>
              </a:rPr>
              <a:t>Des ralentissements réseau extrêmes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900" dirty="0">
                <a:ea typeface="Calibri" panose="020F0502020204030204" pitchFamily="34" charset="0"/>
                <a:cs typeface="Calibri" panose="020F0502020204030204" pitchFamily="34" charset="0"/>
              </a:rPr>
              <a:t>Des imprimantes qui crachent des notes de rançons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900" dirty="0">
                <a:ea typeface="Calibri" panose="020F0502020204030204" pitchFamily="34" charset="0"/>
                <a:cs typeface="Calibri" panose="020F0502020204030204" pitchFamily="34" charset="0"/>
              </a:rPr>
              <a:t>Un nouveau fond d’écran super stylé, mais quelque peu anxiogène.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900" dirty="0">
                <a:ea typeface="Calibri" panose="020F0502020204030204" pitchFamily="34" charset="0"/>
                <a:cs typeface="Calibri" panose="020F0502020204030204" pitchFamily="34" charset="0"/>
              </a:rPr>
              <a:t>Altérations/suppressions de fichiers (</a:t>
            </a:r>
            <a:r>
              <a:rPr lang="fr-FR" sz="1900" dirty="0" err="1">
                <a:ea typeface="Calibri" panose="020F0502020204030204" pitchFamily="34" charset="0"/>
                <a:cs typeface="Calibri" panose="020F0502020204030204" pitchFamily="34" charset="0"/>
              </a:rPr>
              <a:t>file.txt.hacked</a:t>
            </a:r>
            <a:r>
              <a:rPr lang="fr-FR" sz="1900" dirty="0"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7C458991-ECA3-EE8E-A831-1CB19F9C23A2}"/>
              </a:ext>
            </a:extLst>
          </p:cNvPr>
          <p:cNvSpPr txBox="1">
            <a:spLocks/>
          </p:cNvSpPr>
          <p:nvPr/>
        </p:nvSpPr>
        <p:spPr>
          <a:xfrm>
            <a:off x="1079612" y="4281187"/>
            <a:ext cx="4679205" cy="243313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5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fr-FR" sz="18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Les conséquences d’une cyberattaque</a:t>
            </a:r>
            <a:endParaRPr lang="fr-FR" sz="18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1" indent="0">
              <a:buNone/>
            </a:pPr>
            <a:endParaRPr lang="fr-FR" sz="15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700" dirty="0">
                <a:ea typeface="Calibri" panose="020F0502020204030204" pitchFamily="34" charset="0"/>
                <a:cs typeface="Calibri" panose="020F0502020204030204" pitchFamily="34" charset="0"/>
              </a:rPr>
              <a:t>Perte financière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700" dirty="0">
                <a:ea typeface="Calibri" panose="020F0502020204030204" pitchFamily="34" charset="0"/>
                <a:cs typeface="Calibri" panose="020F0502020204030204" pitchFamily="34" charset="0"/>
              </a:rPr>
              <a:t>Interruption totale ou partielle d’activité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700" dirty="0">
                <a:ea typeface="Calibri" panose="020F0502020204030204" pitchFamily="34" charset="0"/>
                <a:cs typeface="Calibri" panose="020F0502020204030204" pitchFamily="34" charset="0"/>
              </a:rPr>
              <a:t>Indisponibilité du SI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700" dirty="0">
                <a:ea typeface="Calibri" panose="020F0502020204030204" pitchFamily="34" charset="0"/>
                <a:cs typeface="Calibri" panose="020F0502020204030204" pitchFamily="34" charset="0"/>
              </a:rPr>
              <a:t>Vol de données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700" dirty="0">
                <a:ea typeface="Calibri" panose="020F0502020204030204" pitchFamily="34" charset="0"/>
                <a:cs typeface="Calibri" panose="020F0502020204030204" pitchFamily="34" charset="0"/>
              </a:rPr>
              <a:t>Réputationnel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fr-FR" sz="1700" dirty="0">
                <a:ea typeface="Calibri" panose="020F0502020204030204" pitchFamily="34" charset="0"/>
                <a:cs typeface="Calibri" panose="020F0502020204030204" pitchFamily="34" charset="0"/>
              </a:rPr>
              <a:t>Juridique</a:t>
            </a:r>
          </a:p>
        </p:txBody>
      </p:sp>
    </p:spTree>
    <p:extLst>
      <p:ext uri="{BB962C8B-B14F-4D97-AF65-F5344CB8AC3E}">
        <p14:creationId xmlns:p14="http://schemas.microsoft.com/office/powerpoint/2010/main" val="1744658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01F3B-5082-56FE-5A39-6FDD9C9EC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29745B-7B96-6F6E-CCB6-C6DA5C5AD927}"/>
              </a:ext>
            </a:extLst>
          </p:cNvPr>
          <p:cNvSpPr/>
          <p:nvPr/>
        </p:nvSpPr>
        <p:spPr>
          <a:xfrm>
            <a:off x="7817278" y="2005781"/>
            <a:ext cx="4374722" cy="4155366"/>
          </a:xfrm>
          <a:prstGeom prst="rect">
            <a:avLst/>
          </a:prstGeom>
          <a:solidFill>
            <a:srgbClr val="F3CE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149DC248-8C78-6E12-33F3-A188533DF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8064"/>
            <a:ext cx="9044604" cy="756000"/>
          </a:xfrm>
        </p:spPr>
        <p:txBody>
          <a:bodyPr>
            <a:normAutofit/>
          </a:bodyPr>
          <a:lstStyle/>
          <a:p>
            <a:r>
              <a:rPr lang="fr-FR" dirty="0">
                <a:latin typeface="Panton Black" panose="00000A00000000000000" pitchFamily="50" charset="0"/>
              </a:rPr>
              <a:t>La menace cyber en santé 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8A1B9E7-5BB1-D161-A534-29AC508C1B8B}"/>
              </a:ext>
            </a:extLst>
          </p:cNvPr>
          <p:cNvGrpSpPr/>
          <p:nvPr/>
        </p:nvGrpSpPr>
        <p:grpSpPr>
          <a:xfrm>
            <a:off x="963155" y="1134064"/>
            <a:ext cx="770628" cy="232914"/>
            <a:chOff x="9523561" y="3838754"/>
            <a:chExt cx="770628" cy="232914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FB352780-113C-F23E-D4D1-2093AA3DC161}"/>
                </a:ext>
              </a:extLst>
            </p:cNvPr>
            <p:cNvSpPr/>
            <p:nvPr/>
          </p:nvSpPr>
          <p:spPr>
            <a:xfrm>
              <a:off x="9523561" y="3838754"/>
              <a:ext cx="232914" cy="232914"/>
            </a:xfrm>
            <a:prstGeom prst="ellipse">
              <a:avLst/>
            </a:prstGeom>
            <a:solidFill>
              <a:srgbClr val="46B3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74054E6B-8A32-3AAB-567E-2619757D58FD}"/>
                </a:ext>
              </a:extLst>
            </p:cNvPr>
            <p:cNvSpPr/>
            <p:nvPr/>
          </p:nvSpPr>
          <p:spPr>
            <a:xfrm>
              <a:off x="10061275" y="3838754"/>
              <a:ext cx="232914" cy="232914"/>
            </a:xfrm>
            <a:prstGeom prst="ellipse">
              <a:avLst/>
            </a:prstGeom>
            <a:solidFill>
              <a:srgbClr val="F3CE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3BCC8BD1-B7F7-1442-4F96-7DB777CDF6F4}"/>
                </a:ext>
              </a:extLst>
            </p:cNvPr>
            <p:cNvSpPr/>
            <p:nvPr/>
          </p:nvSpPr>
          <p:spPr>
            <a:xfrm>
              <a:off x="9792418" y="3838754"/>
              <a:ext cx="232914" cy="232914"/>
            </a:xfrm>
            <a:prstGeom prst="ellipse">
              <a:avLst/>
            </a:prstGeom>
            <a:solidFill>
              <a:srgbClr val="169F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2D7651C-14B3-3231-A4BC-E996031C5E0D}"/>
              </a:ext>
            </a:extLst>
          </p:cNvPr>
          <p:cNvSpPr txBox="1"/>
          <p:nvPr/>
        </p:nvSpPr>
        <p:spPr>
          <a:xfrm>
            <a:off x="767801" y="1890064"/>
            <a:ext cx="65461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>
                <a:latin typeface="+mj-lt"/>
              </a:rPr>
              <a:t>l’IA au service du crime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2000" dirty="0" err="1"/>
              <a:t>Spear</a:t>
            </a:r>
            <a:r>
              <a:rPr lang="fr-FR" sz="2000" dirty="0"/>
              <a:t> Phishing - Deep Fakes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Usurpation d’identité et chantage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Sophistication accrue</a:t>
            </a:r>
          </a:p>
          <a:p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>
                <a:latin typeface="+mj-lt"/>
              </a:rPr>
              <a:t>Pourquoi la santé ?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Valorisation d’un dossier médical.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Données sensibles</a:t>
            </a:r>
          </a:p>
          <a:p>
            <a:endParaRPr lang="fr-F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b="1" dirty="0">
                <a:latin typeface="+mj-lt"/>
              </a:rPr>
              <a:t>Des précédents qui nous obligent à réagir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ARS, </a:t>
            </a:r>
            <a:r>
              <a:rPr lang="fr-FR" sz="2000" dirty="0" err="1"/>
              <a:t>GRADeS</a:t>
            </a:r>
            <a:r>
              <a:rPr lang="fr-FR" sz="2000" dirty="0"/>
              <a:t>, CH, EHPAD...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CEGEDIM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fr-FR" sz="2000" dirty="0"/>
              <a:t>37 alertes en région CVL sur 2025 dans le domaine de la santé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871F746-0B28-ADCA-3EAF-D1DE5AF99FD7}"/>
              </a:ext>
            </a:extLst>
          </p:cNvPr>
          <p:cNvSpPr txBox="1"/>
          <p:nvPr/>
        </p:nvSpPr>
        <p:spPr>
          <a:xfrm>
            <a:off x="7991014" y="2190638"/>
            <a:ext cx="40272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2F295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2F295F"/>
                </a:solidFill>
              </a:rPr>
              <a:t>Un dossier médical vaut 250$ dollars sur le </a:t>
            </a:r>
            <a:r>
              <a:rPr lang="fr-FR" sz="2000" dirty="0" err="1">
                <a:solidFill>
                  <a:srgbClr val="2F295F"/>
                </a:solidFill>
              </a:rPr>
              <a:t>dark</a:t>
            </a:r>
            <a:r>
              <a:rPr lang="fr-FR" sz="2000" dirty="0">
                <a:solidFill>
                  <a:srgbClr val="2F295F"/>
                </a:solidFill>
              </a:rPr>
              <a:t> web.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2F295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2F295F"/>
                </a:solidFill>
              </a:rPr>
              <a:t>1 français sur 4 s’est fait pirater ses données médicales rien qu’en 2025. </a:t>
            </a:r>
          </a:p>
          <a:p>
            <a:endParaRPr lang="fr-FR" sz="2000" dirty="0">
              <a:solidFill>
                <a:srgbClr val="2F295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2F295F"/>
                </a:solidFill>
              </a:rPr>
              <a:t>15,8 millions de dossiers volés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>
              <a:solidFill>
                <a:srgbClr val="2F295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2F295F"/>
                </a:solidFill>
              </a:rPr>
              <a:t>1500 cabinets médicaux piratés</a:t>
            </a:r>
          </a:p>
        </p:txBody>
      </p:sp>
    </p:spTree>
    <p:extLst>
      <p:ext uri="{BB962C8B-B14F-4D97-AF65-F5344CB8AC3E}">
        <p14:creationId xmlns:p14="http://schemas.microsoft.com/office/powerpoint/2010/main" val="155540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9974B-3CD1-3882-B9B3-333338EBD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E2CA1737-052B-3490-8AFB-4771A142B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8064"/>
            <a:ext cx="9044604" cy="756000"/>
          </a:xfrm>
        </p:spPr>
        <p:txBody>
          <a:bodyPr>
            <a:normAutofit/>
          </a:bodyPr>
          <a:lstStyle/>
          <a:p>
            <a:r>
              <a:rPr lang="fr-FR" dirty="0">
                <a:latin typeface="Panton Black" panose="00000A00000000000000" pitchFamily="50" charset="0"/>
              </a:rPr>
              <a:t>Phishing ou pas phishing ? 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1AB80DFA-D9F4-D753-A49F-D7F4FE633E9E}"/>
              </a:ext>
            </a:extLst>
          </p:cNvPr>
          <p:cNvGrpSpPr/>
          <p:nvPr/>
        </p:nvGrpSpPr>
        <p:grpSpPr>
          <a:xfrm>
            <a:off x="963155" y="1134064"/>
            <a:ext cx="770628" cy="232914"/>
            <a:chOff x="9523561" y="3838754"/>
            <a:chExt cx="770628" cy="232914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ED817ECE-2DE9-438B-0F6B-E22BC784E8D5}"/>
                </a:ext>
              </a:extLst>
            </p:cNvPr>
            <p:cNvSpPr/>
            <p:nvPr/>
          </p:nvSpPr>
          <p:spPr>
            <a:xfrm>
              <a:off x="9523561" y="3838754"/>
              <a:ext cx="232914" cy="232914"/>
            </a:xfrm>
            <a:prstGeom prst="ellipse">
              <a:avLst/>
            </a:prstGeom>
            <a:solidFill>
              <a:srgbClr val="46B3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E70A7540-CC00-F7F3-06E5-78208C327163}"/>
                </a:ext>
              </a:extLst>
            </p:cNvPr>
            <p:cNvSpPr/>
            <p:nvPr/>
          </p:nvSpPr>
          <p:spPr>
            <a:xfrm>
              <a:off x="10061275" y="3838754"/>
              <a:ext cx="232914" cy="232914"/>
            </a:xfrm>
            <a:prstGeom prst="ellipse">
              <a:avLst/>
            </a:prstGeom>
            <a:solidFill>
              <a:srgbClr val="F3CE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A7AF8784-2393-CA93-09CC-A7E4202E9192}"/>
                </a:ext>
              </a:extLst>
            </p:cNvPr>
            <p:cNvSpPr/>
            <p:nvPr/>
          </p:nvSpPr>
          <p:spPr>
            <a:xfrm>
              <a:off x="9792418" y="3838754"/>
              <a:ext cx="232914" cy="232914"/>
            </a:xfrm>
            <a:prstGeom prst="ellipse">
              <a:avLst/>
            </a:prstGeom>
            <a:solidFill>
              <a:srgbClr val="169F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DBB783C7-90AA-AE3A-B12F-8E198EFC4D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37" t="5266" r="2968" b="4311"/>
          <a:stretch>
            <a:fillRect/>
          </a:stretch>
        </p:blipFill>
        <p:spPr>
          <a:xfrm>
            <a:off x="262480" y="1779104"/>
            <a:ext cx="5521491" cy="3299791"/>
          </a:xfrm>
          <a:prstGeom prst="rect">
            <a:avLst/>
          </a:prstGeom>
          <a:ln w="76200"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F03DAAD-1415-E32F-3C41-F4DEABCA92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0868" y="3159637"/>
            <a:ext cx="5510802" cy="3433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93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7CE53-A1F3-3375-AABF-B1AAAE036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F3E95893-ED20-4078-75E3-65DC7590B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78064"/>
            <a:ext cx="9044604" cy="756000"/>
          </a:xfrm>
        </p:spPr>
        <p:txBody>
          <a:bodyPr>
            <a:normAutofit/>
          </a:bodyPr>
          <a:lstStyle/>
          <a:p>
            <a:r>
              <a:rPr lang="fr-FR" dirty="0">
                <a:latin typeface="Panton Black" panose="00000A00000000000000" pitchFamily="50" charset="0"/>
              </a:rPr>
              <a:t>Phishing ou pas phishing ? 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34126176-0A2B-3F0B-4B52-61E62056ACC0}"/>
              </a:ext>
            </a:extLst>
          </p:cNvPr>
          <p:cNvGrpSpPr/>
          <p:nvPr/>
        </p:nvGrpSpPr>
        <p:grpSpPr>
          <a:xfrm>
            <a:off x="963155" y="1134064"/>
            <a:ext cx="770628" cy="232914"/>
            <a:chOff x="9523561" y="3838754"/>
            <a:chExt cx="770628" cy="232914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7A7CD717-B587-2EAF-C74D-DD2FD8BA3CED}"/>
                </a:ext>
              </a:extLst>
            </p:cNvPr>
            <p:cNvSpPr/>
            <p:nvPr/>
          </p:nvSpPr>
          <p:spPr>
            <a:xfrm>
              <a:off x="9523561" y="3838754"/>
              <a:ext cx="232914" cy="232914"/>
            </a:xfrm>
            <a:prstGeom prst="ellipse">
              <a:avLst/>
            </a:prstGeom>
            <a:solidFill>
              <a:srgbClr val="46B38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0E65DBB3-8451-76FE-FF6C-DC4025A8440B}"/>
                </a:ext>
              </a:extLst>
            </p:cNvPr>
            <p:cNvSpPr/>
            <p:nvPr/>
          </p:nvSpPr>
          <p:spPr>
            <a:xfrm>
              <a:off x="10061275" y="3838754"/>
              <a:ext cx="232914" cy="232914"/>
            </a:xfrm>
            <a:prstGeom prst="ellipse">
              <a:avLst/>
            </a:prstGeom>
            <a:solidFill>
              <a:srgbClr val="F3CE3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>
              <a:extLst>
                <a:ext uri="{FF2B5EF4-FFF2-40B4-BE49-F238E27FC236}">
                  <a16:creationId xmlns:a16="http://schemas.microsoft.com/office/drawing/2014/main" id="{21FC745D-EE96-A616-8D64-87C7D391108F}"/>
                </a:ext>
              </a:extLst>
            </p:cNvPr>
            <p:cNvSpPr/>
            <p:nvPr/>
          </p:nvSpPr>
          <p:spPr>
            <a:xfrm>
              <a:off x="9792418" y="3838754"/>
              <a:ext cx="232914" cy="232914"/>
            </a:xfrm>
            <a:prstGeom prst="ellipse">
              <a:avLst/>
            </a:prstGeom>
            <a:solidFill>
              <a:srgbClr val="169FD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913723CD-3BE2-0CDA-D1A6-D2F9A8A7E1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27" y="1807979"/>
            <a:ext cx="9090348" cy="467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038410"/>
      </p:ext>
    </p:extLst>
  </p:cSld>
  <p:clrMapOvr>
    <a:masterClrMapping/>
  </p:clrMapOvr>
</p:sld>
</file>

<file path=ppt/theme/theme1.xml><?xml version="1.0" encoding="utf-8"?>
<a:theme xmlns:a="http://schemas.openxmlformats.org/drawingml/2006/main" name="TITRE - fond bleu">
  <a:themeElements>
    <a:clrScheme name="GIP eSante Centre Val de Loire">
      <a:dk1>
        <a:srgbClr val="2A245A"/>
      </a:dk1>
      <a:lt1>
        <a:sysClr val="window" lastClr="FFFFFF"/>
      </a:lt1>
      <a:dk2>
        <a:srgbClr val="2A245A"/>
      </a:dk2>
      <a:lt2>
        <a:srgbClr val="FFFFFF"/>
      </a:lt2>
      <a:accent1>
        <a:srgbClr val="169FDB"/>
      </a:accent1>
      <a:accent2>
        <a:srgbClr val="F3CE36"/>
      </a:accent2>
      <a:accent3>
        <a:srgbClr val="45B384"/>
      </a:accent3>
      <a:accent4>
        <a:srgbClr val="F0953A"/>
      </a:accent4>
      <a:accent5>
        <a:srgbClr val="1959D9"/>
      </a:accent5>
      <a:accent6>
        <a:srgbClr val="80CEAD"/>
      </a:accent6>
      <a:hlink>
        <a:srgbClr val="169FDB"/>
      </a:hlink>
      <a:folHlink>
        <a:srgbClr val="169FDB"/>
      </a:folHlink>
    </a:clrScheme>
    <a:fontScheme name="Panton">
      <a:majorFont>
        <a:latin typeface="Panton Black"/>
        <a:ea typeface=""/>
        <a:cs typeface=""/>
      </a:majorFont>
      <a:minorFont>
        <a:latin typeface="Panto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Merci">
  <a:themeElements>
    <a:clrScheme name="GIP eSante Centre Val de Loire">
      <a:dk1>
        <a:srgbClr val="2A245A"/>
      </a:dk1>
      <a:lt1>
        <a:sysClr val="window" lastClr="FFFFFF"/>
      </a:lt1>
      <a:dk2>
        <a:srgbClr val="2A245A"/>
      </a:dk2>
      <a:lt2>
        <a:srgbClr val="FFFFFF"/>
      </a:lt2>
      <a:accent1>
        <a:srgbClr val="169FDB"/>
      </a:accent1>
      <a:accent2>
        <a:srgbClr val="F3CE36"/>
      </a:accent2>
      <a:accent3>
        <a:srgbClr val="45B384"/>
      </a:accent3>
      <a:accent4>
        <a:srgbClr val="F0953A"/>
      </a:accent4>
      <a:accent5>
        <a:srgbClr val="1959D9"/>
      </a:accent5>
      <a:accent6>
        <a:srgbClr val="80CEAD"/>
      </a:accent6>
      <a:hlink>
        <a:srgbClr val="169FDB"/>
      </a:hlink>
      <a:folHlink>
        <a:srgbClr val="169FDB"/>
      </a:folHlink>
    </a:clrScheme>
    <a:fontScheme name="Panton">
      <a:majorFont>
        <a:latin typeface="Panton Black"/>
        <a:ea typeface=""/>
        <a:cs typeface=""/>
      </a:majorFont>
      <a:minorFont>
        <a:latin typeface="Panto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Merci + complément">
  <a:themeElements>
    <a:clrScheme name="GIP eSante Centre Val de Loire">
      <a:dk1>
        <a:srgbClr val="2A245A"/>
      </a:dk1>
      <a:lt1>
        <a:sysClr val="window" lastClr="FFFFFF"/>
      </a:lt1>
      <a:dk2>
        <a:srgbClr val="2A245A"/>
      </a:dk2>
      <a:lt2>
        <a:srgbClr val="FFFFFF"/>
      </a:lt2>
      <a:accent1>
        <a:srgbClr val="169FDB"/>
      </a:accent1>
      <a:accent2>
        <a:srgbClr val="F3CE36"/>
      </a:accent2>
      <a:accent3>
        <a:srgbClr val="45B384"/>
      </a:accent3>
      <a:accent4>
        <a:srgbClr val="F0953A"/>
      </a:accent4>
      <a:accent5>
        <a:srgbClr val="1959D9"/>
      </a:accent5>
      <a:accent6>
        <a:srgbClr val="80CEAD"/>
      </a:accent6>
      <a:hlink>
        <a:srgbClr val="169FDB"/>
      </a:hlink>
      <a:folHlink>
        <a:srgbClr val="169FDB"/>
      </a:folHlink>
    </a:clrScheme>
    <a:fontScheme name="Panton">
      <a:majorFont>
        <a:latin typeface="Panton Black"/>
        <a:ea typeface=""/>
        <a:cs typeface=""/>
      </a:majorFont>
      <a:minorFont>
        <a:latin typeface="Panto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RE - fond blanc">
  <a:themeElements>
    <a:clrScheme name="GIP eSante Centre Val de Loire">
      <a:dk1>
        <a:srgbClr val="2A245A"/>
      </a:dk1>
      <a:lt1>
        <a:sysClr val="window" lastClr="FFFFFF"/>
      </a:lt1>
      <a:dk2>
        <a:srgbClr val="2A245A"/>
      </a:dk2>
      <a:lt2>
        <a:srgbClr val="FFFFFF"/>
      </a:lt2>
      <a:accent1>
        <a:srgbClr val="169FDB"/>
      </a:accent1>
      <a:accent2>
        <a:srgbClr val="F3CE36"/>
      </a:accent2>
      <a:accent3>
        <a:srgbClr val="45B384"/>
      </a:accent3>
      <a:accent4>
        <a:srgbClr val="F0953A"/>
      </a:accent4>
      <a:accent5>
        <a:srgbClr val="1959D9"/>
      </a:accent5>
      <a:accent6>
        <a:srgbClr val="80CEAD"/>
      </a:accent6>
      <a:hlink>
        <a:srgbClr val="169FDB"/>
      </a:hlink>
      <a:folHlink>
        <a:srgbClr val="169FDB"/>
      </a:folHlink>
    </a:clrScheme>
    <a:fontScheme name="Panton">
      <a:majorFont>
        <a:latin typeface="Panton Black"/>
        <a:ea typeface=""/>
        <a:cs typeface=""/>
      </a:majorFont>
      <a:minorFont>
        <a:latin typeface="Panto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ommaires - Frises - Projets - Idées clés">
  <a:themeElements>
    <a:clrScheme name="GIP eSante Centre Val de Loire">
      <a:dk1>
        <a:srgbClr val="2A245A"/>
      </a:dk1>
      <a:lt1>
        <a:sysClr val="window" lastClr="FFFFFF"/>
      </a:lt1>
      <a:dk2>
        <a:srgbClr val="2A245A"/>
      </a:dk2>
      <a:lt2>
        <a:srgbClr val="FFFFFF"/>
      </a:lt2>
      <a:accent1>
        <a:srgbClr val="169FDB"/>
      </a:accent1>
      <a:accent2>
        <a:srgbClr val="F3CE36"/>
      </a:accent2>
      <a:accent3>
        <a:srgbClr val="45B384"/>
      </a:accent3>
      <a:accent4>
        <a:srgbClr val="F0953A"/>
      </a:accent4>
      <a:accent5>
        <a:srgbClr val="1959D9"/>
      </a:accent5>
      <a:accent6>
        <a:srgbClr val="80CEAD"/>
      </a:accent6>
      <a:hlink>
        <a:srgbClr val="169FDB"/>
      </a:hlink>
      <a:folHlink>
        <a:srgbClr val="169FDB"/>
      </a:folHlink>
    </a:clrScheme>
    <a:fontScheme name="Panton">
      <a:majorFont>
        <a:latin typeface="Panton Black"/>
        <a:ea typeface=""/>
        <a:cs typeface=""/>
      </a:majorFont>
      <a:minorFont>
        <a:latin typeface="Panto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hapitres et Sous-chapitres">
  <a:themeElements>
    <a:clrScheme name="GIP eSante Centre Val de Loire">
      <a:dk1>
        <a:srgbClr val="2A245A"/>
      </a:dk1>
      <a:lt1>
        <a:sysClr val="window" lastClr="FFFFFF"/>
      </a:lt1>
      <a:dk2>
        <a:srgbClr val="2A245A"/>
      </a:dk2>
      <a:lt2>
        <a:srgbClr val="FFFFFF"/>
      </a:lt2>
      <a:accent1>
        <a:srgbClr val="169FDB"/>
      </a:accent1>
      <a:accent2>
        <a:srgbClr val="F3CE36"/>
      </a:accent2>
      <a:accent3>
        <a:srgbClr val="45B384"/>
      </a:accent3>
      <a:accent4>
        <a:srgbClr val="F0953A"/>
      </a:accent4>
      <a:accent5>
        <a:srgbClr val="1959D9"/>
      </a:accent5>
      <a:accent6>
        <a:srgbClr val="80CEAD"/>
      </a:accent6>
      <a:hlink>
        <a:srgbClr val="169FDB"/>
      </a:hlink>
      <a:folHlink>
        <a:srgbClr val="169FDB"/>
      </a:folHlink>
    </a:clrScheme>
    <a:fontScheme name="Panton">
      <a:majorFont>
        <a:latin typeface="Panton Black"/>
        <a:ea typeface=""/>
        <a:cs typeface=""/>
      </a:majorFont>
      <a:minorFont>
        <a:latin typeface="Panto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Chapitre 1 Contenus">
  <a:themeElements>
    <a:clrScheme name="GIP eSante Centre Val de Loire">
      <a:dk1>
        <a:srgbClr val="2A245A"/>
      </a:dk1>
      <a:lt1>
        <a:sysClr val="window" lastClr="FFFFFF"/>
      </a:lt1>
      <a:dk2>
        <a:srgbClr val="2A245A"/>
      </a:dk2>
      <a:lt2>
        <a:srgbClr val="FFFFFF"/>
      </a:lt2>
      <a:accent1>
        <a:srgbClr val="169FDB"/>
      </a:accent1>
      <a:accent2>
        <a:srgbClr val="F3CE36"/>
      </a:accent2>
      <a:accent3>
        <a:srgbClr val="45B384"/>
      </a:accent3>
      <a:accent4>
        <a:srgbClr val="F0953A"/>
      </a:accent4>
      <a:accent5>
        <a:srgbClr val="1959D9"/>
      </a:accent5>
      <a:accent6>
        <a:srgbClr val="80CEAD"/>
      </a:accent6>
      <a:hlink>
        <a:srgbClr val="169FDB"/>
      </a:hlink>
      <a:folHlink>
        <a:srgbClr val="169FDB"/>
      </a:folHlink>
    </a:clrScheme>
    <a:fontScheme name="Panton">
      <a:majorFont>
        <a:latin typeface="Panton Black"/>
        <a:ea typeface=""/>
        <a:cs typeface=""/>
      </a:majorFont>
      <a:minorFont>
        <a:latin typeface="Panto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hapitre 2 Contenus">
  <a:themeElements>
    <a:clrScheme name="GIP eSante Centre Val de Loire">
      <a:dk1>
        <a:srgbClr val="2A245A"/>
      </a:dk1>
      <a:lt1>
        <a:sysClr val="window" lastClr="FFFFFF"/>
      </a:lt1>
      <a:dk2>
        <a:srgbClr val="2A245A"/>
      </a:dk2>
      <a:lt2>
        <a:srgbClr val="FFFFFF"/>
      </a:lt2>
      <a:accent1>
        <a:srgbClr val="169FDB"/>
      </a:accent1>
      <a:accent2>
        <a:srgbClr val="F3CE36"/>
      </a:accent2>
      <a:accent3>
        <a:srgbClr val="45B384"/>
      </a:accent3>
      <a:accent4>
        <a:srgbClr val="F0953A"/>
      </a:accent4>
      <a:accent5>
        <a:srgbClr val="1959D9"/>
      </a:accent5>
      <a:accent6>
        <a:srgbClr val="80CEAD"/>
      </a:accent6>
      <a:hlink>
        <a:srgbClr val="169FDB"/>
      </a:hlink>
      <a:folHlink>
        <a:srgbClr val="169FDB"/>
      </a:folHlink>
    </a:clrScheme>
    <a:fontScheme name="Panton">
      <a:majorFont>
        <a:latin typeface="Panton"/>
        <a:ea typeface=""/>
        <a:cs typeface=""/>
      </a:majorFont>
      <a:minorFont>
        <a:latin typeface="Panto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hapitre 3 contenus">
  <a:themeElements>
    <a:clrScheme name="GIP eSante Centre Val de Loire">
      <a:dk1>
        <a:srgbClr val="2A245A"/>
      </a:dk1>
      <a:lt1>
        <a:sysClr val="window" lastClr="FFFFFF"/>
      </a:lt1>
      <a:dk2>
        <a:srgbClr val="2A245A"/>
      </a:dk2>
      <a:lt2>
        <a:srgbClr val="FFFFFF"/>
      </a:lt2>
      <a:accent1>
        <a:srgbClr val="169FDB"/>
      </a:accent1>
      <a:accent2>
        <a:srgbClr val="F3CE36"/>
      </a:accent2>
      <a:accent3>
        <a:srgbClr val="45B384"/>
      </a:accent3>
      <a:accent4>
        <a:srgbClr val="F0953A"/>
      </a:accent4>
      <a:accent5>
        <a:srgbClr val="1959D9"/>
      </a:accent5>
      <a:accent6>
        <a:srgbClr val="80CEAD"/>
      </a:accent6>
      <a:hlink>
        <a:srgbClr val="169FDB"/>
      </a:hlink>
      <a:folHlink>
        <a:srgbClr val="169FDB"/>
      </a:folHlink>
    </a:clrScheme>
    <a:fontScheme name="Panton">
      <a:majorFont>
        <a:latin typeface="Panton"/>
        <a:ea typeface=""/>
        <a:cs typeface=""/>
      </a:majorFont>
      <a:minorFont>
        <a:latin typeface="Panto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Chapitre 4 Contenus">
  <a:themeElements>
    <a:clrScheme name="GIP eSante Centre Val de Loire">
      <a:dk1>
        <a:srgbClr val="2A245A"/>
      </a:dk1>
      <a:lt1>
        <a:sysClr val="window" lastClr="FFFFFF"/>
      </a:lt1>
      <a:dk2>
        <a:srgbClr val="2A245A"/>
      </a:dk2>
      <a:lt2>
        <a:srgbClr val="FFFFFF"/>
      </a:lt2>
      <a:accent1>
        <a:srgbClr val="169FDB"/>
      </a:accent1>
      <a:accent2>
        <a:srgbClr val="F3CE36"/>
      </a:accent2>
      <a:accent3>
        <a:srgbClr val="45B384"/>
      </a:accent3>
      <a:accent4>
        <a:srgbClr val="F0953A"/>
      </a:accent4>
      <a:accent5>
        <a:srgbClr val="1959D9"/>
      </a:accent5>
      <a:accent6>
        <a:srgbClr val="80CEAD"/>
      </a:accent6>
      <a:hlink>
        <a:srgbClr val="169FDB"/>
      </a:hlink>
      <a:folHlink>
        <a:srgbClr val="169FDB"/>
      </a:folHlink>
    </a:clrScheme>
    <a:fontScheme name="Panton">
      <a:majorFont>
        <a:latin typeface="Panton"/>
        <a:ea typeface=""/>
        <a:cs typeface=""/>
      </a:majorFont>
      <a:minorFont>
        <a:latin typeface="Panto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Chapitre 5 Contenus">
  <a:themeElements>
    <a:clrScheme name="GIP eSante Centre Val de Loire">
      <a:dk1>
        <a:srgbClr val="2A245A"/>
      </a:dk1>
      <a:lt1>
        <a:sysClr val="window" lastClr="FFFFFF"/>
      </a:lt1>
      <a:dk2>
        <a:srgbClr val="2A245A"/>
      </a:dk2>
      <a:lt2>
        <a:srgbClr val="FFFFFF"/>
      </a:lt2>
      <a:accent1>
        <a:srgbClr val="169FDB"/>
      </a:accent1>
      <a:accent2>
        <a:srgbClr val="F3CE36"/>
      </a:accent2>
      <a:accent3>
        <a:srgbClr val="45B384"/>
      </a:accent3>
      <a:accent4>
        <a:srgbClr val="F0953A"/>
      </a:accent4>
      <a:accent5>
        <a:srgbClr val="1959D9"/>
      </a:accent5>
      <a:accent6>
        <a:srgbClr val="80CEAD"/>
      </a:accent6>
      <a:hlink>
        <a:srgbClr val="169FDB"/>
      </a:hlink>
      <a:folHlink>
        <a:srgbClr val="169FDB"/>
      </a:folHlink>
    </a:clrScheme>
    <a:fontScheme name="Panton">
      <a:majorFont>
        <a:latin typeface="Panton"/>
        <a:ea typeface=""/>
        <a:cs typeface=""/>
      </a:majorFont>
      <a:minorFont>
        <a:latin typeface="Panto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IP eSante Centre Val de Loire">
    <a:dk1>
      <a:srgbClr val="2A245A"/>
    </a:dk1>
    <a:lt1>
      <a:sysClr val="window" lastClr="FFFFFF"/>
    </a:lt1>
    <a:dk2>
      <a:srgbClr val="2A245A"/>
    </a:dk2>
    <a:lt2>
      <a:srgbClr val="FFFFFF"/>
    </a:lt2>
    <a:accent1>
      <a:srgbClr val="169FDB"/>
    </a:accent1>
    <a:accent2>
      <a:srgbClr val="F3CE36"/>
    </a:accent2>
    <a:accent3>
      <a:srgbClr val="45B384"/>
    </a:accent3>
    <a:accent4>
      <a:srgbClr val="F0953A"/>
    </a:accent4>
    <a:accent5>
      <a:srgbClr val="1959D9"/>
    </a:accent5>
    <a:accent6>
      <a:srgbClr val="80CEAD"/>
    </a:accent6>
    <a:hlink>
      <a:srgbClr val="169FDB"/>
    </a:hlink>
    <a:folHlink>
      <a:srgbClr val="169FDB"/>
    </a:folHlink>
  </a:clrScheme>
</a:themeOverride>
</file>

<file path=ppt/theme/themeOverride2.xml><?xml version="1.0" encoding="utf-8"?>
<a:themeOverride xmlns:a="http://schemas.openxmlformats.org/drawingml/2006/main">
  <a:clrScheme name="GIP eSante Centre Val de Loire">
    <a:dk1>
      <a:srgbClr val="2A245A"/>
    </a:dk1>
    <a:lt1>
      <a:sysClr val="window" lastClr="FFFFFF"/>
    </a:lt1>
    <a:dk2>
      <a:srgbClr val="2A245A"/>
    </a:dk2>
    <a:lt2>
      <a:srgbClr val="FFFFFF"/>
    </a:lt2>
    <a:accent1>
      <a:srgbClr val="169FDB"/>
    </a:accent1>
    <a:accent2>
      <a:srgbClr val="F3CE36"/>
    </a:accent2>
    <a:accent3>
      <a:srgbClr val="45B384"/>
    </a:accent3>
    <a:accent4>
      <a:srgbClr val="F0953A"/>
    </a:accent4>
    <a:accent5>
      <a:srgbClr val="1959D9"/>
    </a:accent5>
    <a:accent6>
      <a:srgbClr val="80CEAD"/>
    </a:accent6>
    <a:hlink>
      <a:srgbClr val="169FDB"/>
    </a:hlink>
    <a:folHlink>
      <a:srgbClr val="169FD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EA16573DF6E040BFE0DF4A98512731" ma:contentTypeVersion="15" ma:contentTypeDescription="Crée un document." ma:contentTypeScope="" ma:versionID="c365d4b1f04e57d381fa2faf6a7732f5">
  <xsd:schema xmlns:xsd="http://www.w3.org/2001/XMLSchema" xmlns:xs="http://www.w3.org/2001/XMLSchema" xmlns:p="http://schemas.microsoft.com/office/2006/metadata/properties" xmlns:ns2="a26c295e-d6b0-494e-87ce-d9758aaec7f3" xmlns:ns3="89a30d79-ca6b-4be2-bf78-2a8721ee6b60" targetNamespace="http://schemas.microsoft.com/office/2006/metadata/properties" ma:root="true" ma:fieldsID="4bdc26d01e1228fbaceb738fddde94d2" ns2:_="" ns3:_="">
    <xsd:import namespace="a26c295e-d6b0-494e-87ce-d9758aaec7f3"/>
    <xsd:import namespace="89a30d79-ca6b-4be2-bf78-2a8721ee6b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6c295e-d6b0-494e-87ce-d9758aaec7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alises d’images" ma:readOnly="false" ma:fieldId="{5cf76f15-5ced-4ddc-b409-7134ff3c332f}" ma:taxonomyMulti="true" ma:sspId="aa970645-177c-4963-8eaa-199c5d17776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a30d79-ca6b-4be2-bf78-2a8721ee6b6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85d1bac-b3ed-46be-81c7-74f7bca1b233}" ma:internalName="TaxCatchAll" ma:showField="CatchAllData" ma:web="89a30d79-ca6b-4be2-bf78-2a8721ee6b6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9a30d79-ca6b-4be2-bf78-2a8721ee6b60" xsi:nil="true"/>
    <lcf76f155ced4ddcb4097134ff3c332f xmlns="a26c295e-d6b0-494e-87ce-d9758aaec7f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3B196D3-FC19-416E-A895-040ACC113433}"/>
</file>

<file path=customXml/itemProps2.xml><?xml version="1.0" encoding="utf-8"?>
<ds:datastoreItem xmlns:ds="http://schemas.openxmlformats.org/officeDocument/2006/customXml" ds:itemID="{C0362513-188D-459B-A0E5-0C9DCBB040E6}"/>
</file>

<file path=customXml/itemProps3.xml><?xml version="1.0" encoding="utf-8"?>
<ds:datastoreItem xmlns:ds="http://schemas.openxmlformats.org/officeDocument/2006/customXml" ds:itemID="{40126F00-6DF2-413F-989C-579328D56087}"/>
</file>

<file path=docProps/app.xml><?xml version="1.0" encoding="utf-8"?>
<Properties xmlns="http://schemas.openxmlformats.org/officeDocument/2006/extended-properties" xmlns:vt="http://schemas.openxmlformats.org/officeDocument/2006/docPropsVTypes">
  <TotalTime>22712</TotalTime>
  <Words>1459</Words>
  <Application>Microsoft Office PowerPoint</Application>
  <PresentationFormat>Grand écran</PresentationFormat>
  <Paragraphs>219</Paragraphs>
  <Slides>17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17</vt:i4>
      </vt:variant>
    </vt:vector>
  </HeadingPairs>
  <TitlesOfParts>
    <vt:vector size="43" baseType="lpstr">
      <vt:lpstr>Arial</vt:lpstr>
      <vt:lpstr>Calibri</vt:lpstr>
      <vt:lpstr>Courier New</vt:lpstr>
      <vt:lpstr>DM Sans</vt:lpstr>
      <vt:lpstr>Google Sans</vt:lpstr>
      <vt:lpstr>Helvetica</vt:lpstr>
      <vt:lpstr>Inter</vt:lpstr>
      <vt:lpstr>Open Sans</vt:lpstr>
      <vt:lpstr>Panton</vt:lpstr>
      <vt:lpstr>Panton </vt:lpstr>
      <vt:lpstr>Panton Black</vt:lpstr>
      <vt:lpstr>Panton SemiBold</vt:lpstr>
      <vt:lpstr>Panton Thin</vt:lpstr>
      <vt:lpstr>Segoe UI</vt:lpstr>
      <vt:lpstr>Wingdings</vt:lpstr>
      <vt:lpstr>TITRE - fond bleu</vt:lpstr>
      <vt:lpstr>TITRE - fond blanc</vt:lpstr>
      <vt:lpstr>Sommaires - Frises - Projets - Idées clés</vt:lpstr>
      <vt:lpstr>Chapitres et Sous-chapitres</vt:lpstr>
      <vt:lpstr>Chapitre 1 Contenus</vt:lpstr>
      <vt:lpstr>Chapitre 2 Contenus</vt:lpstr>
      <vt:lpstr>Chapitre 3 contenus</vt:lpstr>
      <vt:lpstr>Chapitre 4 Contenus</vt:lpstr>
      <vt:lpstr>Chapitre 5 Contenus</vt:lpstr>
      <vt:lpstr>Merci</vt:lpstr>
      <vt:lpstr>Merci + complément</vt:lpstr>
      <vt:lpstr>Présentation PowerPoint</vt:lpstr>
      <vt:lpstr>Êtes-vous une autruche ?</vt:lpstr>
      <vt:lpstr>La cybersécurité, c’est quoi ? </vt:lpstr>
      <vt:lpstr>La cybersécurité, c’est quoi ? </vt:lpstr>
      <vt:lpstr>Un monde de cybermenaces</vt:lpstr>
      <vt:lpstr>Un monde de cybermenaces</vt:lpstr>
      <vt:lpstr>La menace cyber en santé </vt:lpstr>
      <vt:lpstr>Phishing ou pas phishing ? </vt:lpstr>
      <vt:lpstr>Phishing ou pas phishing ? </vt:lpstr>
      <vt:lpstr>Phishing ou pas phishing ? </vt:lpstr>
      <vt:lpstr>Réagir en cas de cyberattaque</vt:lpstr>
      <vt:lpstr>Réagir en cas de cyberattaque</vt:lpstr>
      <vt:lpstr>Présentation PowerPoint</vt:lpstr>
      <vt:lpstr>Se préparer à la menace cyber</vt:lpstr>
      <vt:lpstr>Se préparer à la menace cyber</vt:lpstr>
      <vt:lpstr>Se préparer à la menace cyber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Aurelie BILLAC</dc:creator>
  <cp:lastModifiedBy>Cyril LEROSSIGNOL</cp:lastModifiedBy>
  <cp:revision>335</cp:revision>
  <cp:lastPrinted>2026-02-19T11:46:05Z</cp:lastPrinted>
  <dcterms:created xsi:type="dcterms:W3CDTF">2021-06-09T12:31:21Z</dcterms:created>
  <dcterms:modified xsi:type="dcterms:W3CDTF">2026-04-09T13:33:03Z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0x010100FAEA16573DF6E040BFE0DF4A98512731</vt:lpwstr>
  </property>
  <property fmtid="{D5CDD505-2E9C-101B-9397-08002B2CF9AE}" pid="3" name="MediaServiceImageTags">
    <vt:lpwstr/>
  </property>
</Properties>
</file>